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xlsm" ContentType="application/vnd.ms-excel.sheet.macroEnabled.12"/>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charts/chart2.xml" ContentType="application/vnd.openxmlformats-officedocument.drawingml.chart+xml"/>
  <Override PartName="/ppt/notesSlides/notesSlide4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6" r:id="rId1"/>
  </p:sldMasterIdLst>
  <p:notesMasterIdLst>
    <p:notesMasterId r:id="rId50"/>
  </p:notesMasterIdLst>
  <p:handoutMasterIdLst>
    <p:handoutMasterId r:id="rId51"/>
  </p:handoutMasterIdLst>
  <p:sldIdLst>
    <p:sldId id="447" r:id="rId2"/>
    <p:sldId id="505" r:id="rId3"/>
    <p:sldId id="506" r:id="rId4"/>
    <p:sldId id="507" r:id="rId5"/>
    <p:sldId id="508" r:id="rId6"/>
    <p:sldId id="509" r:id="rId7"/>
    <p:sldId id="510" r:id="rId8"/>
    <p:sldId id="503" r:id="rId9"/>
    <p:sldId id="511" r:id="rId10"/>
    <p:sldId id="464" r:id="rId11"/>
    <p:sldId id="465"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87" r:id="rId26"/>
    <p:sldId id="479" r:id="rId27"/>
    <p:sldId id="488" r:id="rId28"/>
    <p:sldId id="490" r:id="rId29"/>
    <p:sldId id="491" r:id="rId30"/>
    <p:sldId id="492" r:id="rId31"/>
    <p:sldId id="493" r:id="rId32"/>
    <p:sldId id="494" r:id="rId33"/>
    <p:sldId id="480" r:id="rId34"/>
    <p:sldId id="495" r:id="rId35"/>
    <p:sldId id="481" r:id="rId36"/>
    <p:sldId id="483" r:id="rId37"/>
    <p:sldId id="484" r:id="rId38"/>
    <p:sldId id="485" r:id="rId39"/>
    <p:sldId id="463" r:id="rId40"/>
    <p:sldId id="486" r:id="rId41"/>
    <p:sldId id="497" r:id="rId42"/>
    <p:sldId id="498" r:id="rId43"/>
    <p:sldId id="502" r:id="rId44"/>
    <p:sldId id="499" r:id="rId45"/>
    <p:sldId id="501" r:id="rId46"/>
    <p:sldId id="500" r:id="rId47"/>
    <p:sldId id="504" r:id="rId48"/>
    <p:sldId id="445" r:id="rId49"/>
  </p:sldIdLst>
  <p:sldSz cx="9144000" cy="6858000" type="screen4x3"/>
  <p:notesSz cx="6858000" cy="9144000"/>
  <p:custDataLst>
    <p:tags r:id="rId53"/>
  </p:custDataLst>
  <p:defaultTextStyle>
    <a:defPPr>
      <a:defRPr lang="en-US"/>
    </a:defPPr>
    <a:lvl1pPr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1pPr>
    <a:lvl2pPr marL="4572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2pPr>
    <a:lvl3pPr marL="9144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3pPr>
    <a:lvl4pPr marL="13716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4pPr>
    <a:lvl5pPr marL="18288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5pPr>
    <a:lvl6pPr marL="2286000" algn="l" defTabSz="457200" rtl="0" eaLnBrk="1" latinLnBrk="0" hangingPunct="1">
      <a:defRPr sz="2000" kern="1200">
        <a:solidFill>
          <a:srgbClr val="292929"/>
        </a:solidFill>
        <a:latin typeface="Arial" pitchFamily="21" charset="0"/>
        <a:ea typeface="Arial" pitchFamily="21" charset="0"/>
        <a:cs typeface="Arial" pitchFamily="21" charset="0"/>
      </a:defRPr>
    </a:lvl6pPr>
    <a:lvl7pPr marL="2743200" algn="l" defTabSz="457200" rtl="0" eaLnBrk="1" latinLnBrk="0" hangingPunct="1">
      <a:defRPr sz="2000" kern="1200">
        <a:solidFill>
          <a:srgbClr val="292929"/>
        </a:solidFill>
        <a:latin typeface="Arial" pitchFamily="21" charset="0"/>
        <a:ea typeface="Arial" pitchFamily="21" charset="0"/>
        <a:cs typeface="Arial" pitchFamily="21" charset="0"/>
      </a:defRPr>
    </a:lvl7pPr>
    <a:lvl8pPr marL="3200400" algn="l" defTabSz="457200" rtl="0" eaLnBrk="1" latinLnBrk="0" hangingPunct="1">
      <a:defRPr sz="2000" kern="1200">
        <a:solidFill>
          <a:srgbClr val="292929"/>
        </a:solidFill>
        <a:latin typeface="Arial" pitchFamily="21" charset="0"/>
        <a:ea typeface="Arial" pitchFamily="21" charset="0"/>
        <a:cs typeface="Arial" pitchFamily="21" charset="0"/>
      </a:defRPr>
    </a:lvl8pPr>
    <a:lvl9pPr marL="3657600" algn="l" defTabSz="457200" rtl="0" eaLnBrk="1" latinLnBrk="0" hangingPunct="1">
      <a:defRPr sz="2000" kern="1200">
        <a:solidFill>
          <a:srgbClr val="292929"/>
        </a:solidFill>
        <a:latin typeface="Arial" pitchFamily="21" charset="0"/>
        <a:ea typeface="Arial" pitchFamily="21" charset="0"/>
        <a:cs typeface="Arial" pitchFamily="21"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00"/>
    <a:srgbClr val="E7D418"/>
    <a:srgbClr val="F7B507"/>
    <a:srgbClr val="FA9106"/>
    <a:srgbClr val="F15A22"/>
    <a:srgbClr val="F1FAFD"/>
    <a:srgbClr val="E9F7FB"/>
    <a:srgbClr val="E55725"/>
    <a:srgbClr val="BDE6F2"/>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4" autoAdjust="0"/>
    <p:restoredTop sz="71752" autoAdjust="0"/>
  </p:normalViewPr>
  <p:slideViewPr>
    <p:cSldViewPr>
      <p:cViewPr>
        <p:scale>
          <a:sx n="50" d="100"/>
          <a:sy n="50" d="100"/>
        </p:scale>
        <p:origin x="-1872" y="-3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928"/>
    </p:cViewPr>
  </p:sorterViewPr>
  <p:notesViewPr>
    <p:cSldViewPr>
      <p:cViewPr varScale="1">
        <p:scale>
          <a:sx n="60" d="100"/>
          <a:sy n="60" d="100"/>
        </p:scale>
        <p:origin x="-249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tags" Target="tags/tag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User:00-current-working-set:chart-examples.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Macro-Enabled_Worksheet2.xlsm"/></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Macro-Enabled_Worksheet3.xlsm"/></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Scope</c:v>
                </c:pt>
              </c:strCache>
            </c:strRef>
          </c:tx>
          <c:val>
            <c:numRef>
              <c:f>Sheet1!$B$2:$B$11</c:f>
              <c:numCache>
                <c:formatCode>General</c:formatCode>
                <c:ptCount val="10"/>
                <c:pt idx="0">
                  <c:v>178.0</c:v>
                </c:pt>
                <c:pt idx="1">
                  <c:v>178.0</c:v>
                </c:pt>
                <c:pt idx="2">
                  <c:v>184.0</c:v>
                </c:pt>
                <c:pt idx="3">
                  <c:v>184.0</c:v>
                </c:pt>
                <c:pt idx="4">
                  <c:v>184.0</c:v>
                </c:pt>
                <c:pt idx="5">
                  <c:v>184.0</c:v>
                </c:pt>
                <c:pt idx="6">
                  <c:v>192.0</c:v>
                </c:pt>
                <c:pt idx="7">
                  <c:v>192.0</c:v>
                </c:pt>
                <c:pt idx="8">
                  <c:v>192.0</c:v>
                </c:pt>
                <c:pt idx="9">
                  <c:v>192.0</c:v>
                </c:pt>
              </c:numCache>
            </c:numRef>
          </c:val>
          <c:smooth val="0"/>
        </c:ser>
        <c:ser>
          <c:idx val="1"/>
          <c:order val="1"/>
          <c:tx>
            <c:strRef>
              <c:f>Sheet1!$C$1</c:f>
              <c:strCache>
                <c:ptCount val="1"/>
                <c:pt idx="0">
                  <c:v>Done</c:v>
                </c:pt>
              </c:strCache>
            </c:strRef>
          </c:tx>
          <c:val>
            <c:numRef>
              <c:f>Sheet1!$C$2:$C$11</c:f>
              <c:numCache>
                <c:formatCode>General</c:formatCode>
                <c:ptCount val="10"/>
                <c:pt idx="0">
                  <c:v>0.0</c:v>
                </c:pt>
                <c:pt idx="1">
                  <c:v>8.0</c:v>
                </c:pt>
                <c:pt idx="2">
                  <c:v>16.0</c:v>
                </c:pt>
                <c:pt idx="3">
                  <c:v>37.0</c:v>
                </c:pt>
                <c:pt idx="4">
                  <c:v>68.0</c:v>
                </c:pt>
                <c:pt idx="5">
                  <c:v>75.0</c:v>
                </c:pt>
                <c:pt idx="6">
                  <c:v>108.0</c:v>
                </c:pt>
                <c:pt idx="7">
                  <c:v>136.0</c:v>
                </c:pt>
                <c:pt idx="8">
                  <c:v>156.0</c:v>
                </c:pt>
                <c:pt idx="9">
                  <c:v>180.0</c:v>
                </c:pt>
              </c:numCache>
            </c:numRef>
          </c:val>
          <c:smooth val="0"/>
        </c:ser>
        <c:dLbls>
          <c:showLegendKey val="0"/>
          <c:showVal val="0"/>
          <c:showCatName val="0"/>
          <c:showSerName val="0"/>
          <c:showPercent val="0"/>
          <c:showBubbleSize val="0"/>
        </c:dLbls>
        <c:marker val="1"/>
        <c:smooth val="0"/>
        <c:axId val="1440326456"/>
        <c:axId val="972898920"/>
      </c:lineChart>
      <c:catAx>
        <c:axId val="1440326456"/>
        <c:scaling>
          <c:orientation val="minMax"/>
        </c:scaling>
        <c:delete val="0"/>
        <c:axPos val="b"/>
        <c:majorTickMark val="out"/>
        <c:minorTickMark val="none"/>
        <c:tickLblPos val="nextTo"/>
        <c:txPr>
          <a:bodyPr/>
          <a:lstStyle/>
          <a:p>
            <a:pPr>
              <a:defRPr lang="en-US"/>
            </a:pPr>
            <a:endParaRPr lang="en-US"/>
          </a:p>
        </c:txPr>
        <c:crossAx val="972898920"/>
        <c:crosses val="autoZero"/>
        <c:auto val="1"/>
        <c:lblAlgn val="ctr"/>
        <c:lblOffset val="100"/>
        <c:noMultiLvlLbl val="0"/>
      </c:catAx>
      <c:valAx>
        <c:axId val="972898920"/>
        <c:scaling>
          <c:orientation val="minMax"/>
        </c:scaling>
        <c:delete val="0"/>
        <c:axPos val="l"/>
        <c:majorGridlines/>
        <c:numFmt formatCode="General" sourceLinked="1"/>
        <c:majorTickMark val="out"/>
        <c:minorTickMark val="none"/>
        <c:tickLblPos val="nextTo"/>
        <c:txPr>
          <a:bodyPr/>
          <a:lstStyle/>
          <a:p>
            <a:pPr>
              <a:defRPr lang="en-US"/>
            </a:pPr>
            <a:endParaRPr lang="en-US"/>
          </a:p>
        </c:txPr>
        <c:crossAx val="1440326456"/>
        <c:crosses val="autoZero"/>
        <c:crossBetween val="between"/>
      </c:valAx>
    </c:plotArea>
    <c:legend>
      <c:legendPos val="r"/>
      <c:layout/>
      <c:overlay val="0"/>
      <c:txPr>
        <a:bodyPr/>
        <a:lstStyle/>
        <a:p>
          <a:pPr>
            <a:defRPr lang="en-US"/>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Scope</c:v>
                </c:pt>
              </c:strCache>
            </c:strRef>
          </c:tx>
          <c:spPr>
            <a:ln w="76200">
              <a:solidFill>
                <a:schemeClr val="tx2"/>
              </a:solidFill>
            </a:ln>
          </c:spPr>
          <c:marker>
            <c:symbol val="none"/>
          </c:marker>
          <c:cat>
            <c:strRef>
              <c:f>Sheet1!$A$2:$A$14</c:f>
              <c:strCache>
                <c:ptCount val="13"/>
                <c:pt idx="0">
                  <c:v>I1</c:v>
                </c:pt>
                <c:pt idx="1">
                  <c:v>I2</c:v>
                </c:pt>
                <c:pt idx="2">
                  <c:v>I3</c:v>
                </c:pt>
                <c:pt idx="3">
                  <c:v>I4</c:v>
                </c:pt>
                <c:pt idx="4">
                  <c:v>I5</c:v>
                </c:pt>
                <c:pt idx="5">
                  <c:v>I6</c:v>
                </c:pt>
                <c:pt idx="6">
                  <c:v>I7</c:v>
                </c:pt>
                <c:pt idx="7">
                  <c:v>I8</c:v>
                </c:pt>
                <c:pt idx="8">
                  <c:v>I9</c:v>
                </c:pt>
                <c:pt idx="9">
                  <c:v>I10</c:v>
                </c:pt>
                <c:pt idx="10">
                  <c:v>I11</c:v>
                </c:pt>
                <c:pt idx="11">
                  <c:v>I12</c:v>
                </c:pt>
                <c:pt idx="12">
                  <c:v>I13</c:v>
                </c:pt>
              </c:strCache>
            </c:strRef>
          </c:cat>
          <c:val>
            <c:numRef>
              <c:f>Sheet1!$B$2:$B$14</c:f>
              <c:numCache>
                <c:formatCode>General</c:formatCode>
                <c:ptCount val="13"/>
                <c:pt idx="0">
                  <c:v>125.0</c:v>
                </c:pt>
                <c:pt idx="1">
                  <c:v>125.0</c:v>
                </c:pt>
                <c:pt idx="2">
                  <c:v>125.0</c:v>
                </c:pt>
                <c:pt idx="3">
                  <c:v>125.0</c:v>
                </c:pt>
                <c:pt idx="4">
                  <c:v>125.0</c:v>
                </c:pt>
                <c:pt idx="5">
                  <c:v>125.0</c:v>
                </c:pt>
                <c:pt idx="6">
                  <c:v>120.0</c:v>
                </c:pt>
                <c:pt idx="7">
                  <c:v>122.0</c:v>
                </c:pt>
              </c:numCache>
            </c:numRef>
          </c:val>
          <c:smooth val="0"/>
        </c:ser>
        <c:ser>
          <c:idx val="1"/>
          <c:order val="1"/>
          <c:tx>
            <c:strRef>
              <c:f>Sheet1!$C$1</c:f>
              <c:strCache>
                <c:ptCount val="1"/>
                <c:pt idx="0">
                  <c:v>Progress</c:v>
                </c:pt>
              </c:strCache>
            </c:strRef>
          </c:tx>
          <c:spPr>
            <a:ln w="63500">
              <a:solidFill>
                <a:schemeClr val="tx1"/>
              </a:solidFill>
              <a:prstDash val="solid"/>
            </a:ln>
          </c:spPr>
          <c:marker>
            <c:symbol val="diamond"/>
            <c:size val="5"/>
            <c:spPr>
              <a:solidFill>
                <a:schemeClr val="tx1"/>
              </a:solidFill>
              <a:ln w="127000">
                <a:solidFill>
                  <a:schemeClr val="tx1"/>
                </a:solidFill>
              </a:ln>
            </c:spPr>
          </c:marker>
          <c:cat>
            <c:strRef>
              <c:f>Sheet1!$A$2:$A$14</c:f>
              <c:strCache>
                <c:ptCount val="13"/>
                <c:pt idx="0">
                  <c:v>I1</c:v>
                </c:pt>
                <c:pt idx="1">
                  <c:v>I2</c:v>
                </c:pt>
                <c:pt idx="2">
                  <c:v>I3</c:v>
                </c:pt>
                <c:pt idx="3">
                  <c:v>I4</c:v>
                </c:pt>
                <c:pt idx="4">
                  <c:v>I5</c:v>
                </c:pt>
                <c:pt idx="5">
                  <c:v>I6</c:v>
                </c:pt>
                <c:pt idx="6">
                  <c:v>I7</c:v>
                </c:pt>
                <c:pt idx="7">
                  <c:v>I8</c:v>
                </c:pt>
                <c:pt idx="8">
                  <c:v>I9</c:v>
                </c:pt>
                <c:pt idx="9">
                  <c:v>I10</c:v>
                </c:pt>
                <c:pt idx="10">
                  <c:v>I11</c:v>
                </c:pt>
                <c:pt idx="11">
                  <c:v>I12</c:v>
                </c:pt>
                <c:pt idx="12">
                  <c:v>I13</c:v>
                </c:pt>
              </c:strCache>
            </c:strRef>
          </c:cat>
          <c:val>
            <c:numRef>
              <c:f>Sheet1!$C$2:$C$14</c:f>
              <c:numCache>
                <c:formatCode>General</c:formatCode>
                <c:ptCount val="13"/>
                <c:pt idx="0">
                  <c:v>11.0</c:v>
                </c:pt>
                <c:pt idx="1">
                  <c:v>21.0</c:v>
                </c:pt>
                <c:pt idx="2">
                  <c:v>31.0</c:v>
                </c:pt>
                <c:pt idx="3">
                  <c:v>43.0</c:v>
                </c:pt>
                <c:pt idx="4">
                  <c:v>55.0</c:v>
                </c:pt>
                <c:pt idx="5">
                  <c:v>64.0</c:v>
                </c:pt>
                <c:pt idx="6">
                  <c:v>75.0</c:v>
                </c:pt>
                <c:pt idx="7">
                  <c:v>86.0</c:v>
                </c:pt>
              </c:numCache>
            </c:numRef>
          </c:val>
          <c:smooth val="0"/>
        </c:ser>
        <c:dLbls>
          <c:showLegendKey val="0"/>
          <c:showVal val="0"/>
          <c:showCatName val="0"/>
          <c:showSerName val="0"/>
          <c:showPercent val="0"/>
          <c:showBubbleSize val="0"/>
        </c:dLbls>
        <c:marker val="1"/>
        <c:smooth val="0"/>
        <c:axId val="947225032"/>
        <c:axId val="947213432"/>
      </c:lineChart>
      <c:catAx>
        <c:axId val="947225032"/>
        <c:scaling>
          <c:orientation val="minMax"/>
        </c:scaling>
        <c:delete val="0"/>
        <c:axPos val="b"/>
        <c:majorTickMark val="out"/>
        <c:minorTickMark val="none"/>
        <c:tickLblPos val="nextTo"/>
        <c:txPr>
          <a:bodyPr/>
          <a:lstStyle/>
          <a:p>
            <a:pPr>
              <a:defRPr lang="en-US"/>
            </a:pPr>
            <a:endParaRPr lang="en-US"/>
          </a:p>
        </c:txPr>
        <c:crossAx val="947213432"/>
        <c:crosses val="autoZero"/>
        <c:auto val="1"/>
        <c:lblAlgn val="ctr"/>
        <c:lblOffset val="100"/>
        <c:noMultiLvlLbl val="0"/>
      </c:catAx>
      <c:valAx>
        <c:axId val="947213432"/>
        <c:scaling>
          <c:orientation val="minMax"/>
        </c:scaling>
        <c:delete val="0"/>
        <c:axPos val="l"/>
        <c:majorGridlines/>
        <c:numFmt formatCode="General" sourceLinked="1"/>
        <c:majorTickMark val="out"/>
        <c:minorTickMark val="none"/>
        <c:tickLblPos val="nextTo"/>
        <c:txPr>
          <a:bodyPr/>
          <a:lstStyle/>
          <a:p>
            <a:pPr>
              <a:defRPr lang="en-US"/>
            </a:pPr>
            <a:endParaRPr lang="en-US"/>
          </a:p>
        </c:txPr>
        <c:crossAx val="947225032"/>
        <c:crosses val="autoZero"/>
        <c:crossBetween val="between"/>
      </c:valAx>
    </c:plotArea>
    <c:legend>
      <c:legendPos val="r"/>
      <c:layout/>
      <c:overlay val="0"/>
      <c:txPr>
        <a:bodyPr/>
        <a:lstStyle/>
        <a:p>
          <a:pPr>
            <a:defRPr lang="en-US"/>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Test cases executed</a:t>
            </a:r>
          </a:p>
        </c:rich>
      </c:tx>
      <c:layout>
        <c:manualLayout>
          <c:xMode val="edge"/>
          <c:yMode val="edge"/>
          <c:x val="0.207642196969672"/>
          <c:y val="0.0182649879161144"/>
        </c:manualLayout>
      </c:layout>
      <c:overlay val="0"/>
      <c:spPr>
        <a:noFill/>
        <a:ln w="18073">
          <a:noFill/>
        </a:ln>
      </c:spPr>
    </c:title>
    <c:autoTitleDeleted val="0"/>
    <c:plotArea>
      <c:layout>
        <c:manualLayout>
          <c:layoutTarget val="inner"/>
          <c:xMode val="edge"/>
          <c:yMode val="edge"/>
          <c:x val="0.201716738197425"/>
          <c:y val="0.297775785452561"/>
          <c:w val="0.592274678111589"/>
          <c:h val="0.455649021595073"/>
        </c:manualLayout>
      </c:layout>
      <c:lineChart>
        <c:grouping val="standard"/>
        <c:varyColors val="0"/>
        <c:ser>
          <c:idx val="0"/>
          <c:order val="0"/>
          <c:tx>
            <c:strRef>
              <c:f>Sheet1!$B$1</c:f>
              <c:strCache>
                <c:ptCount val="1"/>
                <c:pt idx="0">
                  <c:v>Test cases</c:v>
                </c:pt>
              </c:strCache>
            </c:strRef>
          </c:tx>
          <c:spPr>
            <a:ln w="18073">
              <a:solidFill>
                <a:srgbClr val="00ABEA"/>
              </a:solidFill>
              <a:prstDash val="solid"/>
            </a:ln>
          </c:spPr>
          <c:marker>
            <c:symbol val="none"/>
          </c:marker>
          <c:cat>
            <c:strRef>
              <c:f>Sheet1!$A$2:$A$6</c:f>
              <c:strCache>
                <c:ptCount val="5"/>
                <c:pt idx="0">
                  <c:v>M</c:v>
                </c:pt>
                <c:pt idx="1">
                  <c:v>T</c:v>
                </c:pt>
                <c:pt idx="2">
                  <c:v>W</c:v>
                </c:pt>
                <c:pt idx="3">
                  <c:v>Th</c:v>
                </c:pt>
                <c:pt idx="4">
                  <c:v>F</c:v>
                </c:pt>
              </c:strCache>
            </c:strRef>
          </c:cat>
          <c:val>
            <c:numRef>
              <c:f>Sheet1!$B$2:$B$6</c:f>
              <c:numCache>
                <c:formatCode>General</c:formatCode>
                <c:ptCount val="5"/>
                <c:pt idx="0">
                  <c:v>0.0</c:v>
                </c:pt>
                <c:pt idx="1">
                  <c:v>2.0</c:v>
                </c:pt>
                <c:pt idx="2">
                  <c:v>4.0</c:v>
                </c:pt>
                <c:pt idx="3">
                  <c:v>7.0</c:v>
                </c:pt>
                <c:pt idx="4">
                  <c:v>15.0</c:v>
                </c:pt>
              </c:numCache>
            </c:numRef>
          </c:val>
          <c:smooth val="0"/>
        </c:ser>
        <c:dLbls>
          <c:showLegendKey val="0"/>
          <c:showVal val="0"/>
          <c:showCatName val="0"/>
          <c:showSerName val="0"/>
          <c:showPercent val="0"/>
          <c:showBubbleSize val="0"/>
        </c:dLbls>
        <c:marker val="1"/>
        <c:smooth val="0"/>
        <c:axId val="947007608"/>
        <c:axId val="947001960"/>
      </c:lineChart>
      <c:catAx>
        <c:axId val="947007608"/>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947001960"/>
        <c:crosses val="autoZero"/>
        <c:auto val="1"/>
        <c:lblAlgn val="ctr"/>
        <c:lblOffset val="100"/>
        <c:tickLblSkip val="1"/>
        <c:tickMarkSkip val="1"/>
        <c:noMultiLvlLbl val="0"/>
      </c:catAx>
      <c:valAx>
        <c:axId val="947001960"/>
        <c:scaling>
          <c:orientation val="minMax"/>
        </c:scaling>
        <c:delete val="0"/>
        <c:axPos val="l"/>
        <c:majorGridlines>
          <c:spPr>
            <a:ln w="9037">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947007608"/>
        <c:crosses val="autoZero"/>
        <c:crossBetween val="midCat"/>
      </c:valAx>
      <c:spPr>
        <a:solidFill>
          <a:srgbClr val="FFFFFF"/>
        </a:solidFill>
        <a:ln w="18073">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Stories without test cases</a:t>
            </a:r>
          </a:p>
        </c:rich>
      </c:tx>
      <c:layout>
        <c:manualLayout>
          <c:xMode val="edge"/>
          <c:yMode val="edge"/>
          <c:x val="0.154148346326164"/>
          <c:y val="0.0447548625958179"/>
        </c:manualLayout>
      </c:layout>
      <c:overlay val="0"/>
      <c:spPr>
        <a:noFill/>
        <a:ln w="18077">
          <a:noFill/>
        </a:ln>
      </c:spPr>
    </c:title>
    <c:autoTitleDeleted val="0"/>
    <c:plotArea>
      <c:layout>
        <c:manualLayout>
          <c:layoutTarget val="inner"/>
          <c:xMode val="edge"/>
          <c:yMode val="edge"/>
          <c:x val="0.133047210300429"/>
          <c:y val="0.28834249361214"/>
          <c:w val="0.669527896995709"/>
          <c:h val="0.455949522865933"/>
        </c:manualLayout>
      </c:layout>
      <c:lineChart>
        <c:grouping val="standard"/>
        <c:varyColors val="0"/>
        <c:ser>
          <c:idx val="0"/>
          <c:order val="0"/>
          <c:tx>
            <c:strRef>
              <c:f>Sheet1!$B$1</c:f>
              <c:strCache>
                <c:ptCount val="1"/>
                <c:pt idx="0">
                  <c:v>Test cases</c:v>
                </c:pt>
              </c:strCache>
            </c:strRef>
          </c:tx>
          <c:spPr>
            <a:ln w="18077">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0.0</c:v>
                </c:pt>
                <c:pt idx="1">
                  <c:v>0.0</c:v>
                </c:pt>
                <c:pt idx="2">
                  <c:v>1.0</c:v>
                </c:pt>
                <c:pt idx="3">
                  <c:v>3.0</c:v>
                </c:pt>
                <c:pt idx="4">
                  <c:v>2.0</c:v>
                </c:pt>
              </c:numCache>
            </c:numRef>
          </c:val>
          <c:smooth val="0"/>
        </c:ser>
        <c:ser>
          <c:idx val="1"/>
          <c:order val="1"/>
          <c:tx>
            <c:strRef>
              <c:f>Sheet1!$C$1</c:f>
              <c:strCache>
                <c:ptCount val="1"/>
                <c:pt idx="0">
                  <c:v>Test cases</c:v>
                </c:pt>
              </c:strCache>
            </c:strRef>
          </c:tx>
          <c:spPr>
            <a:ln w="18077">
              <a:solidFill>
                <a:srgbClr val="900000"/>
              </a:solidFill>
              <a:prstDash val="solid"/>
            </a:ln>
          </c:spPr>
          <c:marker>
            <c:symbol val="none"/>
          </c:marker>
          <c:cat>
            <c:strRef>
              <c:f>Sheet1!$A$2:$A$6</c:f>
              <c:strCache>
                <c:ptCount val="5"/>
                <c:pt idx="0">
                  <c:v>I1</c:v>
                </c:pt>
                <c:pt idx="1">
                  <c:v>I2</c:v>
                </c:pt>
                <c:pt idx="2">
                  <c:v>I3</c:v>
                </c:pt>
                <c:pt idx="3">
                  <c:v>I4</c:v>
                </c:pt>
                <c:pt idx="4">
                  <c:v>I5</c:v>
                </c:pt>
              </c:strCache>
            </c:strRef>
          </c:cat>
          <c:val>
            <c:numRef>
              <c:f>Sheet1!$C$2:$C$6</c:f>
              <c:numCache>
                <c:formatCode>General</c:formatCode>
                <c:ptCount val="5"/>
                <c:pt idx="0">
                  <c:v>0.0</c:v>
                </c:pt>
                <c:pt idx="1">
                  <c:v>0.0</c:v>
                </c:pt>
                <c:pt idx="2">
                  <c:v>1.0</c:v>
                </c:pt>
                <c:pt idx="3">
                  <c:v>3.0</c:v>
                </c:pt>
                <c:pt idx="4">
                  <c:v>2.0</c:v>
                </c:pt>
              </c:numCache>
            </c:numRef>
          </c:val>
          <c:smooth val="0"/>
        </c:ser>
        <c:ser>
          <c:idx val="2"/>
          <c:order val="2"/>
          <c:tx>
            <c:strRef>
              <c:f>Sheet1!$D$1</c:f>
              <c:strCache>
                <c:ptCount val="1"/>
                <c:pt idx="0">
                  <c:v>Test cases</c:v>
                </c:pt>
              </c:strCache>
            </c:strRef>
          </c:tx>
          <c:spPr>
            <a:ln w="18077">
              <a:solidFill>
                <a:srgbClr val="006411"/>
              </a:solidFill>
              <a:prstDash val="solid"/>
            </a:ln>
          </c:spPr>
          <c:marker>
            <c:symbol val="none"/>
          </c:marker>
          <c:cat>
            <c:strRef>
              <c:f>Sheet1!$A$2:$A$6</c:f>
              <c:strCache>
                <c:ptCount val="5"/>
                <c:pt idx="0">
                  <c:v>I1</c:v>
                </c:pt>
                <c:pt idx="1">
                  <c:v>I2</c:v>
                </c:pt>
                <c:pt idx="2">
                  <c:v>I3</c:v>
                </c:pt>
                <c:pt idx="3">
                  <c:v>I4</c:v>
                </c:pt>
                <c:pt idx="4">
                  <c:v>I5</c:v>
                </c:pt>
              </c:strCache>
            </c:strRef>
          </c:cat>
          <c:val>
            <c:numRef>
              <c:f>Sheet1!$D$2:$D$6</c:f>
              <c:numCache>
                <c:formatCode>General</c:formatCode>
                <c:ptCount val="5"/>
                <c:pt idx="0">
                  <c:v>0.0</c:v>
                </c:pt>
                <c:pt idx="1">
                  <c:v>0.0</c:v>
                </c:pt>
                <c:pt idx="2">
                  <c:v>1.0</c:v>
                </c:pt>
                <c:pt idx="3">
                  <c:v>3.0</c:v>
                </c:pt>
                <c:pt idx="4">
                  <c:v>2.0</c:v>
                </c:pt>
              </c:numCache>
            </c:numRef>
          </c:val>
          <c:smooth val="0"/>
        </c:ser>
        <c:dLbls>
          <c:showLegendKey val="0"/>
          <c:showVal val="0"/>
          <c:showCatName val="0"/>
          <c:showSerName val="0"/>
          <c:showPercent val="0"/>
          <c:showBubbleSize val="0"/>
        </c:dLbls>
        <c:marker val="1"/>
        <c:smooth val="0"/>
        <c:axId val="946876728"/>
        <c:axId val="946870008"/>
      </c:lineChart>
      <c:catAx>
        <c:axId val="946876728"/>
        <c:scaling>
          <c:orientation val="minMax"/>
        </c:scaling>
        <c:delete val="0"/>
        <c:axPos val="b"/>
        <c:numFmt formatCode="General" sourceLinked="1"/>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946870008"/>
        <c:crosses val="autoZero"/>
        <c:auto val="1"/>
        <c:lblAlgn val="ctr"/>
        <c:lblOffset val="100"/>
        <c:tickLblSkip val="1"/>
        <c:tickMarkSkip val="1"/>
        <c:noMultiLvlLbl val="0"/>
      </c:catAx>
      <c:valAx>
        <c:axId val="946870008"/>
        <c:scaling>
          <c:orientation val="minMax"/>
        </c:scaling>
        <c:delete val="0"/>
        <c:axPos val="l"/>
        <c:majorGridlines>
          <c:spPr>
            <a:ln w="9039">
              <a:solidFill>
                <a:srgbClr val="E55725"/>
              </a:solidFill>
              <a:prstDash val="solid"/>
            </a:ln>
          </c:spPr>
        </c:majorGridlines>
        <c:numFmt formatCode="0" sourceLinked="0"/>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946876728"/>
        <c:crosses val="autoZero"/>
        <c:crossBetween val="midCat"/>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8B58AD-2FAE-45C7-83AC-6373FA99B3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D5EE5CB-C04E-48E0-8504-0FB5D170DE9A}">
      <dgm:prSet phldrT="[Text]"/>
      <dgm:spPr>
        <a:ln>
          <a:solidFill>
            <a:srgbClr val="000000"/>
          </a:solidFill>
        </a:ln>
      </dgm:spPr>
      <dgm:t>
        <a:bodyPr/>
        <a:lstStyle/>
        <a:p>
          <a:r>
            <a:rPr lang="en-US" dirty="0" smtClean="0">
              <a:solidFill>
                <a:schemeClr val="tx1"/>
              </a:solidFill>
            </a:rPr>
            <a:t>Development Capacity (Velocity)</a:t>
          </a:r>
          <a:endParaRPr lang="en-US" dirty="0">
            <a:solidFill>
              <a:schemeClr val="tx1"/>
            </a:solidFill>
          </a:endParaRPr>
        </a:p>
      </dgm:t>
    </dgm:pt>
    <dgm:pt modelId="{0C37185F-FEF0-4275-B59D-B2AEFF30F8FD}" type="parTrans" cxnId="{945E489E-AA90-4667-80AD-C53A379A2F60}">
      <dgm:prSet/>
      <dgm:spPr/>
      <dgm:t>
        <a:bodyPr/>
        <a:lstStyle/>
        <a:p>
          <a:endParaRPr lang="en-US">
            <a:solidFill>
              <a:schemeClr val="tx1"/>
            </a:solidFill>
          </a:endParaRPr>
        </a:p>
      </dgm:t>
    </dgm:pt>
    <dgm:pt modelId="{3991EB0E-85CC-4CD9-BCBE-3E6EDFA78337}" type="sibTrans" cxnId="{945E489E-AA90-4667-80AD-C53A379A2F60}">
      <dgm:prSet/>
      <dgm:spPr/>
      <dgm:t>
        <a:bodyPr/>
        <a:lstStyle/>
        <a:p>
          <a:endParaRPr lang="en-US">
            <a:solidFill>
              <a:schemeClr val="tx1"/>
            </a:solidFill>
          </a:endParaRPr>
        </a:p>
      </dgm:t>
    </dgm:pt>
    <dgm:pt modelId="{4C7142E1-6820-4B03-82E3-5BFE9367E3CD}">
      <dgm:prSet phldrT="[Text]"/>
      <dgm:spPr>
        <a:ln>
          <a:solidFill>
            <a:srgbClr val="000000"/>
          </a:solidFill>
        </a:ln>
      </dgm:spPr>
      <dgm:t>
        <a:bodyPr/>
        <a:lstStyle/>
        <a:p>
          <a:r>
            <a:rPr lang="en-US" dirty="0" smtClean="0">
              <a:solidFill>
                <a:schemeClr val="tx1"/>
              </a:solidFill>
            </a:rPr>
            <a:t>Release Plan</a:t>
          </a:r>
          <a:endParaRPr lang="en-US" dirty="0">
            <a:solidFill>
              <a:schemeClr val="tx1"/>
            </a:solidFill>
          </a:endParaRPr>
        </a:p>
      </dgm:t>
    </dgm:pt>
    <dgm:pt modelId="{C27BB468-ACA9-46ED-9D13-87FA580AD3D0}" type="parTrans" cxnId="{9BF2A923-3731-450A-83AD-151F9A478180}">
      <dgm:prSet/>
      <dgm:spPr/>
      <dgm:t>
        <a:bodyPr/>
        <a:lstStyle/>
        <a:p>
          <a:endParaRPr lang="en-US">
            <a:solidFill>
              <a:schemeClr val="tx1"/>
            </a:solidFill>
          </a:endParaRPr>
        </a:p>
      </dgm:t>
    </dgm:pt>
    <dgm:pt modelId="{D1FE6061-A5ED-422B-8748-BACE5C2EF264}" type="sibTrans" cxnId="{9BF2A923-3731-450A-83AD-151F9A478180}">
      <dgm:prSet/>
      <dgm:spPr/>
      <dgm:t>
        <a:bodyPr/>
        <a:lstStyle/>
        <a:p>
          <a:endParaRPr lang="en-US">
            <a:solidFill>
              <a:schemeClr val="tx1"/>
            </a:solidFill>
          </a:endParaRPr>
        </a:p>
      </dgm:t>
    </dgm:pt>
    <dgm:pt modelId="{684DE30C-23D2-468E-A547-217B1CFCD268}">
      <dgm:prSet phldrT="[Text]"/>
      <dgm:spPr>
        <a:ln>
          <a:solidFill>
            <a:srgbClr val="000000"/>
          </a:solidFill>
        </a:ln>
      </dgm:spPr>
      <dgm:t>
        <a:bodyPr/>
        <a:lstStyle/>
        <a:p>
          <a:r>
            <a:rPr lang="en-US" dirty="0" smtClean="0">
              <a:solidFill>
                <a:schemeClr val="tx1"/>
              </a:solidFill>
            </a:rPr>
            <a:t>Prioritized Story Backlog</a:t>
          </a:r>
          <a:endParaRPr lang="en-US" dirty="0">
            <a:solidFill>
              <a:schemeClr val="tx1"/>
            </a:solidFill>
          </a:endParaRPr>
        </a:p>
      </dgm:t>
    </dgm:pt>
    <dgm:pt modelId="{0E84A9E3-8BFF-4D84-A5D7-20EF669D1C1E}" type="parTrans" cxnId="{57F2E873-BA56-4541-BF09-FA8164849E5F}">
      <dgm:prSet/>
      <dgm:spPr/>
      <dgm:t>
        <a:bodyPr/>
        <a:lstStyle/>
        <a:p>
          <a:endParaRPr lang="en-US">
            <a:solidFill>
              <a:schemeClr val="tx1"/>
            </a:solidFill>
          </a:endParaRPr>
        </a:p>
      </dgm:t>
    </dgm:pt>
    <dgm:pt modelId="{93C21B60-0F68-4E70-AC02-015EE418C776}" type="sibTrans" cxnId="{57F2E873-BA56-4541-BF09-FA8164849E5F}">
      <dgm:prSet/>
      <dgm:spPr/>
      <dgm:t>
        <a:bodyPr/>
        <a:lstStyle/>
        <a:p>
          <a:endParaRPr lang="en-US">
            <a:solidFill>
              <a:schemeClr val="tx1"/>
            </a:solidFill>
          </a:endParaRPr>
        </a:p>
      </dgm:t>
    </dgm:pt>
    <dgm:pt modelId="{50675049-F6A3-4D8E-BEC5-5E14758C08BD}">
      <dgm:prSet phldrT="[Text]"/>
      <dgm:spPr>
        <a:ln>
          <a:solidFill>
            <a:srgbClr val="000000"/>
          </a:solidFill>
        </a:ln>
      </dgm:spPr>
      <dgm:t>
        <a:bodyPr/>
        <a:lstStyle/>
        <a:p>
          <a:r>
            <a:rPr lang="en-US" dirty="0" smtClean="0">
              <a:solidFill>
                <a:schemeClr val="tx1"/>
              </a:solidFill>
            </a:rPr>
            <a:t>Story owners/Domain Knowledge</a:t>
          </a:r>
          <a:endParaRPr lang="en-US" dirty="0">
            <a:solidFill>
              <a:schemeClr val="tx1"/>
            </a:solidFill>
          </a:endParaRPr>
        </a:p>
      </dgm:t>
    </dgm:pt>
    <dgm:pt modelId="{4CE32330-EF2F-44FB-BCDA-BAF0421A302A}" type="parTrans" cxnId="{D44B82AD-88E0-4ABA-AEAB-29B5413A2484}">
      <dgm:prSet/>
      <dgm:spPr/>
      <dgm:t>
        <a:bodyPr/>
        <a:lstStyle/>
        <a:p>
          <a:endParaRPr lang="en-US">
            <a:solidFill>
              <a:schemeClr val="tx1"/>
            </a:solidFill>
          </a:endParaRPr>
        </a:p>
      </dgm:t>
    </dgm:pt>
    <dgm:pt modelId="{F50CBB50-297F-41A1-AA53-75EAA84DC648}" type="sibTrans" cxnId="{D44B82AD-88E0-4ABA-AEAB-29B5413A2484}">
      <dgm:prSet/>
      <dgm:spPr/>
      <dgm:t>
        <a:bodyPr/>
        <a:lstStyle/>
        <a:p>
          <a:endParaRPr lang="en-US">
            <a:solidFill>
              <a:schemeClr val="tx1"/>
            </a:solidFill>
          </a:endParaRPr>
        </a:p>
      </dgm:t>
    </dgm:pt>
    <dgm:pt modelId="{75F72D6F-A990-48EF-8F26-09255CF6D05E}">
      <dgm:prSet phldrT="[Text]"/>
      <dgm:spPr>
        <a:ln>
          <a:solidFill>
            <a:srgbClr val="000000"/>
          </a:solidFill>
        </a:ln>
      </dgm:spPr>
      <dgm:t>
        <a:bodyPr/>
        <a:lstStyle/>
        <a:p>
          <a:r>
            <a:rPr lang="en-US" dirty="0" smtClean="0">
              <a:solidFill>
                <a:schemeClr val="tx1"/>
              </a:solidFill>
            </a:rPr>
            <a:t>Iteration Theme</a:t>
          </a:r>
          <a:endParaRPr lang="en-US" dirty="0">
            <a:solidFill>
              <a:schemeClr val="tx1"/>
            </a:solidFill>
          </a:endParaRPr>
        </a:p>
      </dgm:t>
    </dgm:pt>
    <dgm:pt modelId="{2B6C7AB0-D2EE-42CB-A286-597F8AA7FA76}" type="parTrans" cxnId="{AF813F48-00B4-4642-B5BA-89BEA02F7E5F}">
      <dgm:prSet/>
      <dgm:spPr/>
      <dgm:t>
        <a:bodyPr/>
        <a:lstStyle/>
        <a:p>
          <a:endParaRPr lang="en-US">
            <a:solidFill>
              <a:schemeClr val="tx1"/>
            </a:solidFill>
          </a:endParaRPr>
        </a:p>
      </dgm:t>
    </dgm:pt>
    <dgm:pt modelId="{63078AE8-82BA-4226-B4A8-0E985C3FE6FB}" type="sibTrans" cxnId="{AF813F48-00B4-4642-B5BA-89BEA02F7E5F}">
      <dgm:prSet/>
      <dgm:spPr/>
      <dgm:t>
        <a:bodyPr/>
        <a:lstStyle/>
        <a:p>
          <a:endParaRPr lang="en-US">
            <a:solidFill>
              <a:schemeClr val="tx1"/>
            </a:solidFill>
          </a:endParaRPr>
        </a:p>
      </dgm:t>
    </dgm:pt>
    <dgm:pt modelId="{95B759D3-08D6-4E58-A163-9C443B31008D}">
      <dgm:prSet phldrT="[Text]"/>
      <dgm:spPr/>
      <dgm:t>
        <a:bodyPr/>
        <a:lstStyle/>
        <a:p>
          <a:r>
            <a:rPr lang="en-US" dirty="0" smtClean="0">
              <a:solidFill>
                <a:schemeClr val="tx1"/>
              </a:solidFill>
            </a:rPr>
            <a:t>Original stories</a:t>
          </a:r>
          <a:endParaRPr lang="en-US" dirty="0">
            <a:solidFill>
              <a:schemeClr val="tx1"/>
            </a:solidFill>
          </a:endParaRPr>
        </a:p>
      </dgm:t>
    </dgm:pt>
    <dgm:pt modelId="{CE34A3B8-DD11-43F6-9A1B-331F39D61C0C}" type="parTrans" cxnId="{BE06794E-3129-416D-8EC0-0029DA58C3B3}">
      <dgm:prSet/>
      <dgm:spPr/>
      <dgm:t>
        <a:bodyPr/>
        <a:lstStyle/>
        <a:p>
          <a:endParaRPr lang="en-US">
            <a:solidFill>
              <a:schemeClr val="tx1"/>
            </a:solidFill>
          </a:endParaRPr>
        </a:p>
      </dgm:t>
    </dgm:pt>
    <dgm:pt modelId="{CD674E53-47D5-4F23-BD46-EC700B533CA3}" type="sibTrans" cxnId="{BE06794E-3129-416D-8EC0-0029DA58C3B3}">
      <dgm:prSet/>
      <dgm:spPr/>
      <dgm:t>
        <a:bodyPr/>
        <a:lstStyle/>
        <a:p>
          <a:endParaRPr lang="en-US">
            <a:solidFill>
              <a:schemeClr val="tx1"/>
            </a:solidFill>
          </a:endParaRPr>
        </a:p>
      </dgm:t>
    </dgm:pt>
    <dgm:pt modelId="{210632A5-00C9-4132-B64E-A5E9F0417DAA}">
      <dgm:prSet phldrT="[Text]"/>
      <dgm:spPr/>
      <dgm:t>
        <a:bodyPr/>
        <a:lstStyle/>
        <a:p>
          <a:r>
            <a:rPr lang="en-US" dirty="0" smtClean="0">
              <a:solidFill>
                <a:schemeClr val="tx1"/>
              </a:solidFill>
            </a:rPr>
            <a:t>New stories</a:t>
          </a:r>
          <a:endParaRPr lang="en-US" dirty="0">
            <a:solidFill>
              <a:schemeClr val="tx1"/>
            </a:solidFill>
          </a:endParaRPr>
        </a:p>
      </dgm:t>
    </dgm:pt>
    <dgm:pt modelId="{65C09F6C-E71B-4C65-934B-BE9B19B551DD}" type="parTrans" cxnId="{2EE8B2A8-5E03-478A-9C91-367D67ED7935}">
      <dgm:prSet/>
      <dgm:spPr/>
      <dgm:t>
        <a:bodyPr/>
        <a:lstStyle/>
        <a:p>
          <a:endParaRPr lang="en-US">
            <a:solidFill>
              <a:schemeClr val="tx1"/>
            </a:solidFill>
          </a:endParaRPr>
        </a:p>
      </dgm:t>
    </dgm:pt>
    <dgm:pt modelId="{43E5BB5C-C39E-486E-B160-F94C883E9946}" type="sibTrans" cxnId="{2EE8B2A8-5E03-478A-9C91-367D67ED7935}">
      <dgm:prSet/>
      <dgm:spPr/>
      <dgm:t>
        <a:bodyPr/>
        <a:lstStyle/>
        <a:p>
          <a:endParaRPr lang="en-US">
            <a:solidFill>
              <a:schemeClr val="tx1"/>
            </a:solidFill>
          </a:endParaRPr>
        </a:p>
      </dgm:t>
    </dgm:pt>
    <dgm:pt modelId="{77382F07-4BB8-4458-AE4D-C5A771291436}">
      <dgm:prSet phldrT="[Text]"/>
      <dgm:spPr/>
      <dgm:t>
        <a:bodyPr/>
        <a:lstStyle/>
        <a:p>
          <a:r>
            <a:rPr lang="en-US" dirty="0" smtClean="0">
              <a:solidFill>
                <a:schemeClr val="tx1"/>
              </a:solidFill>
            </a:rPr>
            <a:t>Defects</a:t>
          </a:r>
          <a:endParaRPr lang="en-US" dirty="0">
            <a:solidFill>
              <a:schemeClr val="tx1"/>
            </a:solidFill>
          </a:endParaRPr>
        </a:p>
      </dgm:t>
    </dgm:pt>
    <dgm:pt modelId="{2A30F419-BE9C-49D8-B66E-F72EBD59571B}" type="parTrans" cxnId="{0FC06692-DB81-4758-A1F2-39CA1E9C00EA}">
      <dgm:prSet/>
      <dgm:spPr/>
      <dgm:t>
        <a:bodyPr/>
        <a:lstStyle/>
        <a:p>
          <a:endParaRPr lang="en-US">
            <a:solidFill>
              <a:schemeClr val="tx1"/>
            </a:solidFill>
          </a:endParaRPr>
        </a:p>
      </dgm:t>
    </dgm:pt>
    <dgm:pt modelId="{53BBF12D-367B-49C2-B614-AE60123D0670}" type="sibTrans" cxnId="{0FC06692-DB81-4758-A1F2-39CA1E9C00EA}">
      <dgm:prSet/>
      <dgm:spPr/>
      <dgm:t>
        <a:bodyPr/>
        <a:lstStyle/>
        <a:p>
          <a:endParaRPr lang="en-US">
            <a:solidFill>
              <a:schemeClr val="tx1"/>
            </a:solidFill>
          </a:endParaRPr>
        </a:p>
      </dgm:t>
    </dgm:pt>
    <dgm:pt modelId="{9D9BB5A8-EF46-4318-9CA4-2C246A18BB03}">
      <dgm:prSet phldrT="[Text]"/>
      <dgm:spPr/>
      <dgm:t>
        <a:bodyPr/>
        <a:lstStyle/>
        <a:p>
          <a:r>
            <a:rPr lang="en-US" dirty="0" smtClean="0">
              <a:solidFill>
                <a:schemeClr val="tx1"/>
              </a:solidFill>
            </a:rPr>
            <a:t>Hangover stories</a:t>
          </a:r>
          <a:endParaRPr lang="en-US" dirty="0">
            <a:solidFill>
              <a:schemeClr val="tx1"/>
            </a:solidFill>
          </a:endParaRPr>
        </a:p>
      </dgm:t>
    </dgm:pt>
    <dgm:pt modelId="{C3A17ACB-95CB-4362-8586-7B7A72FC7C20}" type="parTrans" cxnId="{07B8384E-AD16-4010-8AA3-4F8375770F88}">
      <dgm:prSet/>
      <dgm:spPr/>
      <dgm:t>
        <a:bodyPr/>
        <a:lstStyle/>
        <a:p>
          <a:endParaRPr lang="en-US">
            <a:solidFill>
              <a:schemeClr val="tx1"/>
            </a:solidFill>
          </a:endParaRPr>
        </a:p>
      </dgm:t>
    </dgm:pt>
    <dgm:pt modelId="{D96B255F-50BC-4D35-99B9-ECE40457D293}" type="sibTrans" cxnId="{07B8384E-AD16-4010-8AA3-4F8375770F88}">
      <dgm:prSet/>
      <dgm:spPr/>
      <dgm:t>
        <a:bodyPr/>
        <a:lstStyle/>
        <a:p>
          <a:endParaRPr lang="en-US">
            <a:solidFill>
              <a:schemeClr val="tx1"/>
            </a:solidFill>
          </a:endParaRPr>
        </a:p>
      </dgm:t>
    </dgm:pt>
    <dgm:pt modelId="{2A6B8D4C-53E4-4435-8497-424EC052D982}" type="pres">
      <dgm:prSet presAssocID="{B08B58AD-2FAE-45C7-83AC-6373FA99B3FC}" presName="linear" presStyleCnt="0">
        <dgm:presLayoutVars>
          <dgm:animLvl val="lvl"/>
          <dgm:resizeHandles val="exact"/>
        </dgm:presLayoutVars>
      </dgm:prSet>
      <dgm:spPr/>
      <dgm:t>
        <a:bodyPr/>
        <a:lstStyle/>
        <a:p>
          <a:endParaRPr lang="en-US"/>
        </a:p>
      </dgm:t>
    </dgm:pt>
    <dgm:pt modelId="{4511A607-2532-46DE-8A47-65A6AC8443BE}" type="pres">
      <dgm:prSet presAssocID="{AD5EE5CB-C04E-48E0-8504-0FB5D170DE9A}" presName="parentText" presStyleLbl="node1" presStyleIdx="0" presStyleCnt="5">
        <dgm:presLayoutVars>
          <dgm:chMax val="0"/>
          <dgm:bulletEnabled val="1"/>
        </dgm:presLayoutVars>
      </dgm:prSet>
      <dgm:spPr/>
      <dgm:t>
        <a:bodyPr/>
        <a:lstStyle/>
        <a:p>
          <a:endParaRPr lang="en-US"/>
        </a:p>
      </dgm:t>
    </dgm:pt>
    <dgm:pt modelId="{A1029A65-213F-43AA-AC93-D09C2102A8CA}" type="pres">
      <dgm:prSet presAssocID="{3991EB0E-85CC-4CD9-BCBE-3E6EDFA78337}" presName="spacer" presStyleCnt="0"/>
      <dgm:spPr/>
      <dgm:t>
        <a:bodyPr/>
        <a:lstStyle/>
        <a:p>
          <a:endParaRPr lang="en-US"/>
        </a:p>
      </dgm:t>
    </dgm:pt>
    <dgm:pt modelId="{D7B798A1-34ED-4AEC-A862-85E124F1DE38}" type="pres">
      <dgm:prSet presAssocID="{4C7142E1-6820-4B03-82E3-5BFE9367E3CD}" presName="parentText" presStyleLbl="node1" presStyleIdx="1" presStyleCnt="5">
        <dgm:presLayoutVars>
          <dgm:chMax val="0"/>
          <dgm:bulletEnabled val="1"/>
        </dgm:presLayoutVars>
      </dgm:prSet>
      <dgm:spPr/>
      <dgm:t>
        <a:bodyPr/>
        <a:lstStyle/>
        <a:p>
          <a:endParaRPr lang="en-US"/>
        </a:p>
      </dgm:t>
    </dgm:pt>
    <dgm:pt modelId="{F5C9F859-516B-4F44-8B3C-47291FDB9230}" type="pres">
      <dgm:prSet presAssocID="{D1FE6061-A5ED-422B-8748-BACE5C2EF264}" presName="spacer" presStyleCnt="0"/>
      <dgm:spPr/>
      <dgm:t>
        <a:bodyPr/>
        <a:lstStyle/>
        <a:p>
          <a:endParaRPr lang="en-US"/>
        </a:p>
      </dgm:t>
    </dgm:pt>
    <dgm:pt modelId="{1EAB4C59-590B-4A97-A368-35766617023A}" type="pres">
      <dgm:prSet presAssocID="{684DE30C-23D2-468E-A547-217B1CFCD268}" presName="parentText" presStyleLbl="node1" presStyleIdx="2" presStyleCnt="5">
        <dgm:presLayoutVars>
          <dgm:chMax val="0"/>
          <dgm:bulletEnabled val="1"/>
        </dgm:presLayoutVars>
      </dgm:prSet>
      <dgm:spPr/>
      <dgm:t>
        <a:bodyPr/>
        <a:lstStyle/>
        <a:p>
          <a:endParaRPr lang="en-US"/>
        </a:p>
      </dgm:t>
    </dgm:pt>
    <dgm:pt modelId="{F3B57EC9-2FB7-4C13-8082-D382B84156DB}" type="pres">
      <dgm:prSet presAssocID="{684DE30C-23D2-468E-A547-217B1CFCD268}" presName="childText" presStyleLbl="revTx" presStyleIdx="0" presStyleCnt="1">
        <dgm:presLayoutVars>
          <dgm:bulletEnabled val="1"/>
        </dgm:presLayoutVars>
      </dgm:prSet>
      <dgm:spPr/>
      <dgm:t>
        <a:bodyPr/>
        <a:lstStyle/>
        <a:p>
          <a:endParaRPr lang="en-US"/>
        </a:p>
      </dgm:t>
    </dgm:pt>
    <dgm:pt modelId="{9281B1C8-3257-472D-8572-A6D52F07C67F}" type="pres">
      <dgm:prSet presAssocID="{50675049-F6A3-4D8E-BEC5-5E14758C08BD}" presName="parentText" presStyleLbl="node1" presStyleIdx="3" presStyleCnt="5">
        <dgm:presLayoutVars>
          <dgm:chMax val="0"/>
          <dgm:bulletEnabled val="1"/>
        </dgm:presLayoutVars>
      </dgm:prSet>
      <dgm:spPr/>
      <dgm:t>
        <a:bodyPr/>
        <a:lstStyle/>
        <a:p>
          <a:endParaRPr lang="en-US"/>
        </a:p>
      </dgm:t>
    </dgm:pt>
    <dgm:pt modelId="{68064620-CFB0-4F05-AF52-13300D5F19D0}" type="pres">
      <dgm:prSet presAssocID="{F50CBB50-297F-41A1-AA53-75EAA84DC648}" presName="spacer" presStyleCnt="0"/>
      <dgm:spPr/>
      <dgm:t>
        <a:bodyPr/>
        <a:lstStyle/>
        <a:p>
          <a:endParaRPr lang="en-US"/>
        </a:p>
      </dgm:t>
    </dgm:pt>
    <dgm:pt modelId="{01045BE9-F406-4AD5-ADD1-B944B472BC38}" type="pres">
      <dgm:prSet presAssocID="{75F72D6F-A990-48EF-8F26-09255CF6D05E}" presName="parentText" presStyleLbl="node1" presStyleIdx="4" presStyleCnt="5">
        <dgm:presLayoutVars>
          <dgm:chMax val="0"/>
          <dgm:bulletEnabled val="1"/>
        </dgm:presLayoutVars>
      </dgm:prSet>
      <dgm:spPr/>
      <dgm:t>
        <a:bodyPr/>
        <a:lstStyle/>
        <a:p>
          <a:endParaRPr lang="en-US"/>
        </a:p>
      </dgm:t>
    </dgm:pt>
  </dgm:ptLst>
  <dgm:cxnLst>
    <dgm:cxn modelId="{07B8384E-AD16-4010-8AA3-4F8375770F88}" srcId="{684DE30C-23D2-468E-A547-217B1CFCD268}" destId="{9D9BB5A8-EF46-4318-9CA4-2C246A18BB03}" srcOrd="3" destOrd="0" parTransId="{C3A17ACB-95CB-4362-8586-7B7A72FC7C20}" sibTransId="{D96B255F-50BC-4D35-99B9-ECE40457D293}"/>
    <dgm:cxn modelId="{72969A41-B42C-EA4E-AD8F-979A9F6D3D8D}" type="presOf" srcId="{9D9BB5A8-EF46-4318-9CA4-2C246A18BB03}" destId="{F3B57EC9-2FB7-4C13-8082-D382B84156DB}" srcOrd="0" destOrd="3" presId="urn:microsoft.com/office/officeart/2005/8/layout/vList2"/>
    <dgm:cxn modelId="{605FF8F3-846F-1A4B-A2C3-C302486C4326}" type="presOf" srcId="{95B759D3-08D6-4E58-A163-9C443B31008D}" destId="{F3B57EC9-2FB7-4C13-8082-D382B84156DB}" srcOrd="0" destOrd="0" presId="urn:microsoft.com/office/officeart/2005/8/layout/vList2"/>
    <dgm:cxn modelId="{58FF29F5-9682-A544-8FFD-07C123C7F907}" type="presOf" srcId="{684DE30C-23D2-468E-A547-217B1CFCD268}" destId="{1EAB4C59-590B-4A97-A368-35766617023A}" srcOrd="0" destOrd="0" presId="urn:microsoft.com/office/officeart/2005/8/layout/vList2"/>
    <dgm:cxn modelId="{416199BB-850F-6247-A6C7-4919088E4A83}" type="presOf" srcId="{4C7142E1-6820-4B03-82E3-5BFE9367E3CD}" destId="{D7B798A1-34ED-4AEC-A862-85E124F1DE38}" srcOrd="0" destOrd="0" presId="urn:microsoft.com/office/officeart/2005/8/layout/vList2"/>
    <dgm:cxn modelId="{AF813F48-00B4-4642-B5BA-89BEA02F7E5F}" srcId="{B08B58AD-2FAE-45C7-83AC-6373FA99B3FC}" destId="{75F72D6F-A990-48EF-8F26-09255CF6D05E}" srcOrd="4" destOrd="0" parTransId="{2B6C7AB0-D2EE-42CB-A286-597F8AA7FA76}" sibTransId="{63078AE8-82BA-4226-B4A8-0E985C3FE6FB}"/>
    <dgm:cxn modelId="{57F2E873-BA56-4541-BF09-FA8164849E5F}" srcId="{B08B58AD-2FAE-45C7-83AC-6373FA99B3FC}" destId="{684DE30C-23D2-468E-A547-217B1CFCD268}" srcOrd="2" destOrd="0" parTransId="{0E84A9E3-8BFF-4D84-A5D7-20EF669D1C1E}" sibTransId="{93C21B60-0F68-4E70-AC02-015EE418C776}"/>
    <dgm:cxn modelId="{50E9D817-F28E-854C-95C4-3705DEBB8511}" type="presOf" srcId="{77382F07-4BB8-4458-AE4D-C5A771291436}" destId="{F3B57EC9-2FB7-4C13-8082-D382B84156DB}" srcOrd="0" destOrd="2" presId="urn:microsoft.com/office/officeart/2005/8/layout/vList2"/>
    <dgm:cxn modelId="{BE06794E-3129-416D-8EC0-0029DA58C3B3}" srcId="{684DE30C-23D2-468E-A547-217B1CFCD268}" destId="{95B759D3-08D6-4E58-A163-9C443B31008D}" srcOrd="0" destOrd="0" parTransId="{CE34A3B8-DD11-43F6-9A1B-331F39D61C0C}" sibTransId="{CD674E53-47D5-4F23-BD46-EC700B533CA3}"/>
    <dgm:cxn modelId="{D44B82AD-88E0-4ABA-AEAB-29B5413A2484}" srcId="{B08B58AD-2FAE-45C7-83AC-6373FA99B3FC}" destId="{50675049-F6A3-4D8E-BEC5-5E14758C08BD}" srcOrd="3" destOrd="0" parTransId="{4CE32330-EF2F-44FB-BCDA-BAF0421A302A}" sibTransId="{F50CBB50-297F-41A1-AA53-75EAA84DC648}"/>
    <dgm:cxn modelId="{945E489E-AA90-4667-80AD-C53A379A2F60}" srcId="{B08B58AD-2FAE-45C7-83AC-6373FA99B3FC}" destId="{AD5EE5CB-C04E-48E0-8504-0FB5D170DE9A}" srcOrd="0" destOrd="0" parTransId="{0C37185F-FEF0-4275-B59D-B2AEFF30F8FD}" sibTransId="{3991EB0E-85CC-4CD9-BCBE-3E6EDFA78337}"/>
    <dgm:cxn modelId="{2D956CDA-AE8E-554B-B78C-2B8ECD213D8B}" type="presOf" srcId="{B08B58AD-2FAE-45C7-83AC-6373FA99B3FC}" destId="{2A6B8D4C-53E4-4435-8497-424EC052D982}" srcOrd="0" destOrd="0" presId="urn:microsoft.com/office/officeart/2005/8/layout/vList2"/>
    <dgm:cxn modelId="{9BF2A923-3731-450A-83AD-151F9A478180}" srcId="{B08B58AD-2FAE-45C7-83AC-6373FA99B3FC}" destId="{4C7142E1-6820-4B03-82E3-5BFE9367E3CD}" srcOrd="1" destOrd="0" parTransId="{C27BB468-ACA9-46ED-9D13-87FA580AD3D0}" sibTransId="{D1FE6061-A5ED-422B-8748-BACE5C2EF264}"/>
    <dgm:cxn modelId="{86C699B7-E0AE-F640-94A7-95BB267915CB}" type="presOf" srcId="{75F72D6F-A990-48EF-8F26-09255CF6D05E}" destId="{01045BE9-F406-4AD5-ADD1-B944B472BC38}" srcOrd="0" destOrd="0" presId="urn:microsoft.com/office/officeart/2005/8/layout/vList2"/>
    <dgm:cxn modelId="{801FEE9C-8988-294F-BE30-4A8D00C78057}" type="presOf" srcId="{210632A5-00C9-4132-B64E-A5E9F0417DAA}" destId="{F3B57EC9-2FB7-4C13-8082-D382B84156DB}" srcOrd="0" destOrd="1" presId="urn:microsoft.com/office/officeart/2005/8/layout/vList2"/>
    <dgm:cxn modelId="{2EE8B2A8-5E03-478A-9C91-367D67ED7935}" srcId="{684DE30C-23D2-468E-A547-217B1CFCD268}" destId="{210632A5-00C9-4132-B64E-A5E9F0417DAA}" srcOrd="1" destOrd="0" parTransId="{65C09F6C-E71B-4C65-934B-BE9B19B551DD}" sibTransId="{43E5BB5C-C39E-486E-B160-F94C883E9946}"/>
    <dgm:cxn modelId="{0FC06692-DB81-4758-A1F2-39CA1E9C00EA}" srcId="{684DE30C-23D2-468E-A547-217B1CFCD268}" destId="{77382F07-4BB8-4458-AE4D-C5A771291436}" srcOrd="2" destOrd="0" parTransId="{2A30F419-BE9C-49D8-B66E-F72EBD59571B}" sibTransId="{53BBF12D-367B-49C2-B614-AE60123D0670}"/>
    <dgm:cxn modelId="{5F140DE2-DD8E-7747-BEAF-4D244E4C4EE9}" type="presOf" srcId="{50675049-F6A3-4D8E-BEC5-5E14758C08BD}" destId="{9281B1C8-3257-472D-8572-A6D52F07C67F}" srcOrd="0" destOrd="0" presId="urn:microsoft.com/office/officeart/2005/8/layout/vList2"/>
    <dgm:cxn modelId="{F62957FF-AD9C-CC47-895D-195E0BE585CF}" type="presOf" srcId="{AD5EE5CB-C04E-48E0-8504-0FB5D170DE9A}" destId="{4511A607-2532-46DE-8A47-65A6AC8443BE}" srcOrd="0" destOrd="0" presId="urn:microsoft.com/office/officeart/2005/8/layout/vList2"/>
    <dgm:cxn modelId="{76D0F2E6-626A-3A49-9464-E445DE12DF0B}" type="presParOf" srcId="{2A6B8D4C-53E4-4435-8497-424EC052D982}" destId="{4511A607-2532-46DE-8A47-65A6AC8443BE}" srcOrd="0" destOrd="0" presId="urn:microsoft.com/office/officeart/2005/8/layout/vList2"/>
    <dgm:cxn modelId="{175D507B-0F14-1641-9E0D-92F345405240}" type="presParOf" srcId="{2A6B8D4C-53E4-4435-8497-424EC052D982}" destId="{A1029A65-213F-43AA-AC93-D09C2102A8CA}" srcOrd="1" destOrd="0" presId="urn:microsoft.com/office/officeart/2005/8/layout/vList2"/>
    <dgm:cxn modelId="{00E46F58-162E-034B-AD9D-411B87687EFD}" type="presParOf" srcId="{2A6B8D4C-53E4-4435-8497-424EC052D982}" destId="{D7B798A1-34ED-4AEC-A862-85E124F1DE38}" srcOrd="2" destOrd="0" presId="urn:microsoft.com/office/officeart/2005/8/layout/vList2"/>
    <dgm:cxn modelId="{067ACA25-0BCA-7A4E-9DB4-884F7DC6AB3C}" type="presParOf" srcId="{2A6B8D4C-53E4-4435-8497-424EC052D982}" destId="{F5C9F859-516B-4F44-8B3C-47291FDB9230}" srcOrd="3" destOrd="0" presId="urn:microsoft.com/office/officeart/2005/8/layout/vList2"/>
    <dgm:cxn modelId="{E5816C22-E456-DF4A-BB3D-024D9495F576}" type="presParOf" srcId="{2A6B8D4C-53E4-4435-8497-424EC052D982}" destId="{1EAB4C59-590B-4A97-A368-35766617023A}" srcOrd="4" destOrd="0" presId="urn:microsoft.com/office/officeart/2005/8/layout/vList2"/>
    <dgm:cxn modelId="{DD1680B8-F00E-3C43-B2A2-EA357F8F8C4E}" type="presParOf" srcId="{2A6B8D4C-53E4-4435-8497-424EC052D982}" destId="{F3B57EC9-2FB7-4C13-8082-D382B84156DB}" srcOrd="5" destOrd="0" presId="urn:microsoft.com/office/officeart/2005/8/layout/vList2"/>
    <dgm:cxn modelId="{0B666E3A-3C7F-9848-B949-07F69878E4E9}" type="presParOf" srcId="{2A6B8D4C-53E4-4435-8497-424EC052D982}" destId="{9281B1C8-3257-472D-8572-A6D52F07C67F}" srcOrd="6" destOrd="0" presId="urn:microsoft.com/office/officeart/2005/8/layout/vList2"/>
    <dgm:cxn modelId="{5BC23D49-E3DC-7447-B05B-6EB965EC21B1}" type="presParOf" srcId="{2A6B8D4C-53E4-4435-8497-424EC052D982}" destId="{68064620-CFB0-4F05-AF52-13300D5F19D0}" srcOrd="7" destOrd="0" presId="urn:microsoft.com/office/officeart/2005/8/layout/vList2"/>
    <dgm:cxn modelId="{0120A96F-FF49-5843-897C-0C57B50FCC4A}" type="presParOf" srcId="{2A6B8D4C-53E4-4435-8497-424EC052D982}" destId="{01045BE9-F406-4AD5-ADD1-B944B472BC3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389FA1-AEC1-4D72-B462-0C629AD2C105}" type="doc">
      <dgm:prSet loTypeId="urn:microsoft.com/office/officeart/2005/8/layout/gear1" loCatId="process" qsTypeId="urn:microsoft.com/office/officeart/2005/8/quickstyle/simple1" qsCatId="simple" csTypeId="urn:microsoft.com/office/officeart/2005/8/colors/accent6_2" csCatId="accent6" phldr="1"/>
      <dgm:spPr/>
    </dgm:pt>
    <dgm:pt modelId="{9705CCCB-85E8-4157-84A8-4FE6C8670E14}">
      <dgm:prSet phldrT="[Text]"/>
      <dgm:spPr>
        <a:solidFill>
          <a:srgbClr val="FF6600"/>
        </a:solidFill>
      </dgm:spPr>
      <dgm:t>
        <a:bodyPr/>
        <a:lstStyle/>
        <a:p>
          <a:r>
            <a:rPr lang="en-US" dirty="0" smtClean="0"/>
            <a:t>Stories</a:t>
          </a:r>
          <a:endParaRPr lang="en-US" dirty="0"/>
        </a:p>
      </dgm:t>
    </dgm:pt>
    <dgm:pt modelId="{0D649520-33FA-4DB3-9298-8EE9B522A802}" type="parTrans" cxnId="{8AA1958A-ABC2-4478-ABE5-DCFAC23996EB}">
      <dgm:prSet/>
      <dgm:spPr/>
      <dgm:t>
        <a:bodyPr/>
        <a:lstStyle/>
        <a:p>
          <a:endParaRPr lang="en-US"/>
        </a:p>
      </dgm:t>
    </dgm:pt>
    <dgm:pt modelId="{7A02A775-F038-4F01-85A4-81A3268866E8}" type="sibTrans" cxnId="{8AA1958A-ABC2-4478-ABE5-DCFAC23996EB}">
      <dgm:prSet/>
      <dgm:spPr>
        <a:solidFill>
          <a:srgbClr val="C4AB73"/>
        </a:solidFill>
      </dgm:spPr>
      <dgm:t>
        <a:bodyPr/>
        <a:lstStyle/>
        <a:p>
          <a:endParaRPr lang="en-US"/>
        </a:p>
      </dgm:t>
    </dgm:pt>
    <dgm:pt modelId="{7F23DCF4-E345-472F-8AA6-F039D1D2E7A5}">
      <dgm:prSet phldrT="[Text]"/>
      <dgm:spPr>
        <a:solidFill>
          <a:srgbClr val="FF6600"/>
        </a:solidFill>
      </dgm:spPr>
      <dgm:t>
        <a:bodyPr/>
        <a:lstStyle/>
        <a:p>
          <a:r>
            <a:rPr lang="en-US" dirty="0" smtClean="0"/>
            <a:t>Capacity</a:t>
          </a:r>
          <a:endParaRPr lang="en-US" dirty="0"/>
        </a:p>
      </dgm:t>
    </dgm:pt>
    <dgm:pt modelId="{97E3229D-5B2F-4CD1-9D5B-B29035766518}" type="parTrans" cxnId="{574EBA24-08FA-4638-831A-4A5F5A056673}">
      <dgm:prSet/>
      <dgm:spPr/>
      <dgm:t>
        <a:bodyPr/>
        <a:lstStyle/>
        <a:p>
          <a:endParaRPr lang="en-US"/>
        </a:p>
      </dgm:t>
    </dgm:pt>
    <dgm:pt modelId="{17CD31E6-A03A-437C-818F-CC4439B05F92}" type="sibTrans" cxnId="{574EBA24-08FA-4638-831A-4A5F5A056673}">
      <dgm:prSet/>
      <dgm:spPr>
        <a:solidFill>
          <a:srgbClr val="C4AB73"/>
        </a:solidFill>
      </dgm:spPr>
      <dgm:t>
        <a:bodyPr/>
        <a:lstStyle/>
        <a:p>
          <a:endParaRPr lang="en-US"/>
        </a:p>
      </dgm:t>
    </dgm:pt>
    <dgm:pt modelId="{555D413F-713B-4E36-8437-7E7B71254576}">
      <dgm:prSet phldrT="[Text]"/>
      <dgm:spPr>
        <a:solidFill>
          <a:srgbClr val="FF6600"/>
        </a:solidFill>
      </dgm:spPr>
      <dgm:t>
        <a:bodyPr/>
        <a:lstStyle/>
        <a:p>
          <a:r>
            <a:rPr lang="en-US" dirty="0" smtClean="0"/>
            <a:t>Theme</a:t>
          </a:r>
          <a:endParaRPr lang="en-US" dirty="0"/>
        </a:p>
      </dgm:t>
    </dgm:pt>
    <dgm:pt modelId="{AD9CCECA-25A4-4DD8-A982-829ACA666044}" type="parTrans" cxnId="{DFAA853B-BE8E-4254-8449-E5A7C5F02D4F}">
      <dgm:prSet/>
      <dgm:spPr/>
      <dgm:t>
        <a:bodyPr/>
        <a:lstStyle/>
        <a:p>
          <a:endParaRPr lang="en-US"/>
        </a:p>
      </dgm:t>
    </dgm:pt>
    <dgm:pt modelId="{10C7FAC5-CD3F-457B-B690-0FEFE5ED26F6}" type="sibTrans" cxnId="{DFAA853B-BE8E-4254-8449-E5A7C5F02D4F}">
      <dgm:prSet/>
      <dgm:spPr>
        <a:solidFill>
          <a:srgbClr val="C4AB73"/>
        </a:solidFill>
      </dgm:spPr>
      <dgm:t>
        <a:bodyPr/>
        <a:lstStyle/>
        <a:p>
          <a:endParaRPr lang="en-US"/>
        </a:p>
      </dgm:t>
    </dgm:pt>
    <dgm:pt modelId="{980087AA-0935-4073-8E38-A09110FB1B34}" type="pres">
      <dgm:prSet presAssocID="{67389FA1-AEC1-4D72-B462-0C629AD2C105}" presName="composite" presStyleCnt="0">
        <dgm:presLayoutVars>
          <dgm:chMax val="3"/>
          <dgm:animLvl val="lvl"/>
          <dgm:resizeHandles val="exact"/>
        </dgm:presLayoutVars>
      </dgm:prSet>
      <dgm:spPr/>
    </dgm:pt>
    <dgm:pt modelId="{4C533CA9-442B-4A82-8021-C37517DB6024}" type="pres">
      <dgm:prSet presAssocID="{9705CCCB-85E8-4157-84A8-4FE6C8670E14}" presName="gear1" presStyleLbl="node1" presStyleIdx="0" presStyleCnt="3">
        <dgm:presLayoutVars>
          <dgm:chMax val="1"/>
          <dgm:bulletEnabled val="1"/>
        </dgm:presLayoutVars>
      </dgm:prSet>
      <dgm:spPr/>
      <dgm:t>
        <a:bodyPr/>
        <a:lstStyle/>
        <a:p>
          <a:endParaRPr lang="en-US"/>
        </a:p>
      </dgm:t>
    </dgm:pt>
    <dgm:pt modelId="{783D9A27-853E-496A-BA87-F4855966C9A4}" type="pres">
      <dgm:prSet presAssocID="{9705CCCB-85E8-4157-84A8-4FE6C8670E14}" presName="gear1srcNode" presStyleLbl="node1" presStyleIdx="0" presStyleCnt="3"/>
      <dgm:spPr/>
      <dgm:t>
        <a:bodyPr/>
        <a:lstStyle/>
        <a:p>
          <a:endParaRPr lang="en-US"/>
        </a:p>
      </dgm:t>
    </dgm:pt>
    <dgm:pt modelId="{44F9FE83-E298-4C4C-BEDF-A7232FDCCAE2}" type="pres">
      <dgm:prSet presAssocID="{9705CCCB-85E8-4157-84A8-4FE6C8670E14}" presName="gear1dstNode" presStyleLbl="node1" presStyleIdx="0" presStyleCnt="3"/>
      <dgm:spPr/>
      <dgm:t>
        <a:bodyPr/>
        <a:lstStyle/>
        <a:p>
          <a:endParaRPr lang="en-US"/>
        </a:p>
      </dgm:t>
    </dgm:pt>
    <dgm:pt modelId="{8FF4CB8C-90F0-4204-9E0B-72B4510A8B43}" type="pres">
      <dgm:prSet presAssocID="{7F23DCF4-E345-472F-8AA6-F039D1D2E7A5}" presName="gear2" presStyleLbl="node1" presStyleIdx="1" presStyleCnt="3">
        <dgm:presLayoutVars>
          <dgm:chMax val="1"/>
          <dgm:bulletEnabled val="1"/>
        </dgm:presLayoutVars>
      </dgm:prSet>
      <dgm:spPr/>
      <dgm:t>
        <a:bodyPr/>
        <a:lstStyle/>
        <a:p>
          <a:endParaRPr lang="en-US"/>
        </a:p>
      </dgm:t>
    </dgm:pt>
    <dgm:pt modelId="{9188B885-C83B-46C3-ACB6-8260BD45F171}" type="pres">
      <dgm:prSet presAssocID="{7F23DCF4-E345-472F-8AA6-F039D1D2E7A5}" presName="gear2srcNode" presStyleLbl="node1" presStyleIdx="1" presStyleCnt="3"/>
      <dgm:spPr/>
      <dgm:t>
        <a:bodyPr/>
        <a:lstStyle/>
        <a:p>
          <a:endParaRPr lang="en-US"/>
        </a:p>
      </dgm:t>
    </dgm:pt>
    <dgm:pt modelId="{B4E9B214-B21F-41BF-8B9D-C06E87F291B4}" type="pres">
      <dgm:prSet presAssocID="{7F23DCF4-E345-472F-8AA6-F039D1D2E7A5}" presName="gear2dstNode" presStyleLbl="node1" presStyleIdx="1" presStyleCnt="3"/>
      <dgm:spPr/>
      <dgm:t>
        <a:bodyPr/>
        <a:lstStyle/>
        <a:p>
          <a:endParaRPr lang="en-US"/>
        </a:p>
      </dgm:t>
    </dgm:pt>
    <dgm:pt modelId="{B5AC4404-346F-4B93-9C13-D3546FCF4A7A}" type="pres">
      <dgm:prSet presAssocID="{555D413F-713B-4E36-8437-7E7B71254576}" presName="gear3" presStyleLbl="node1" presStyleIdx="2" presStyleCnt="3"/>
      <dgm:spPr/>
      <dgm:t>
        <a:bodyPr/>
        <a:lstStyle/>
        <a:p>
          <a:endParaRPr lang="en-US"/>
        </a:p>
      </dgm:t>
    </dgm:pt>
    <dgm:pt modelId="{8DA62CBD-BACE-4B2B-A0E3-D0DE743F7350}" type="pres">
      <dgm:prSet presAssocID="{555D413F-713B-4E36-8437-7E7B71254576}" presName="gear3tx" presStyleLbl="node1" presStyleIdx="2" presStyleCnt="3">
        <dgm:presLayoutVars>
          <dgm:chMax val="1"/>
          <dgm:bulletEnabled val="1"/>
        </dgm:presLayoutVars>
      </dgm:prSet>
      <dgm:spPr/>
      <dgm:t>
        <a:bodyPr/>
        <a:lstStyle/>
        <a:p>
          <a:endParaRPr lang="en-US"/>
        </a:p>
      </dgm:t>
    </dgm:pt>
    <dgm:pt modelId="{D2128367-78C1-44B6-BE87-566FB22BDE7C}" type="pres">
      <dgm:prSet presAssocID="{555D413F-713B-4E36-8437-7E7B71254576}" presName="gear3srcNode" presStyleLbl="node1" presStyleIdx="2" presStyleCnt="3"/>
      <dgm:spPr/>
      <dgm:t>
        <a:bodyPr/>
        <a:lstStyle/>
        <a:p>
          <a:endParaRPr lang="en-US"/>
        </a:p>
      </dgm:t>
    </dgm:pt>
    <dgm:pt modelId="{DB8DC804-8449-4346-B362-097C7542AECE}" type="pres">
      <dgm:prSet presAssocID="{555D413F-713B-4E36-8437-7E7B71254576}" presName="gear3dstNode" presStyleLbl="node1" presStyleIdx="2" presStyleCnt="3"/>
      <dgm:spPr/>
      <dgm:t>
        <a:bodyPr/>
        <a:lstStyle/>
        <a:p>
          <a:endParaRPr lang="en-US"/>
        </a:p>
      </dgm:t>
    </dgm:pt>
    <dgm:pt modelId="{B257DB1A-5D59-4B19-A2A7-EADF1F0C9813}" type="pres">
      <dgm:prSet presAssocID="{7A02A775-F038-4F01-85A4-81A3268866E8}" presName="connector1" presStyleLbl="sibTrans2D1" presStyleIdx="0" presStyleCnt="3"/>
      <dgm:spPr/>
      <dgm:t>
        <a:bodyPr/>
        <a:lstStyle/>
        <a:p>
          <a:endParaRPr lang="en-US"/>
        </a:p>
      </dgm:t>
    </dgm:pt>
    <dgm:pt modelId="{99858CA5-040D-4D02-A199-D0E6E4EFD22A}" type="pres">
      <dgm:prSet presAssocID="{17CD31E6-A03A-437C-818F-CC4439B05F92}" presName="connector2" presStyleLbl="sibTrans2D1" presStyleIdx="1" presStyleCnt="3"/>
      <dgm:spPr/>
      <dgm:t>
        <a:bodyPr/>
        <a:lstStyle/>
        <a:p>
          <a:endParaRPr lang="en-US"/>
        </a:p>
      </dgm:t>
    </dgm:pt>
    <dgm:pt modelId="{C465DFE8-7B64-4EF1-82F4-D3D804E32313}" type="pres">
      <dgm:prSet presAssocID="{10C7FAC5-CD3F-457B-B690-0FEFE5ED26F6}" presName="connector3" presStyleLbl="sibTrans2D1" presStyleIdx="2" presStyleCnt="3"/>
      <dgm:spPr/>
      <dgm:t>
        <a:bodyPr/>
        <a:lstStyle/>
        <a:p>
          <a:endParaRPr lang="en-US"/>
        </a:p>
      </dgm:t>
    </dgm:pt>
  </dgm:ptLst>
  <dgm:cxnLst>
    <dgm:cxn modelId="{581D725F-4AD7-734A-B0CF-126925A4BC1B}" type="presOf" srcId="{67389FA1-AEC1-4D72-B462-0C629AD2C105}" destId="{980087AA-0935-4073-8E38-A09110FB1B34}" srcOrd="0" destOrd="0" presId="urn:microsoft.com/office/officeart/2005/8/layout/gear1"/>
    <dgm:cxn modelId="{574EBA24-08FA-4638-831A-4A5F5A056673}" srcId="{67389FA1-AEC1-4D72-B462-0C629AD2C105}" destId="{7F23DCF4-E345-472F-8AA6-F039D1D2E7A5}" srcOrd="1" destOrd="0" parTransId="{97E3229D-5B2F-4CD1-9D5B-B29035766518}" sibTransId="{17CD31E6-A03A-437C-818F-CC4439B05F92}"/>
    <dgm:cxn modelId="{B8C9DC01-CB05-7E4A-8F23-4D5A67DD28ED}" type="presOf" srcId="{17CD31E6-A03A-437C-818F-CC4439B05F92}" destId="{99858CA5-040D-4D02-A199-D0E6E4EFD22A}" srcOrd="0" destOrd="0" presId="urn:microsoft.com/office/officeart/2005/8/layout/gear1"/>
    <dgm:cxn modelId="{2A392CCF-79FA-3D4A-B96B-157DAD5A1689}" type="presOf" srcId="{555D413F-713B-4E36-8437-7E7B71254576}" destId="{8DA62CBD-BACE-4B2B-A0E3-D0DE743F7350}" srcOrd="1" destOrd="0" presId="urn:microsoft.com/office/officeart/2005/8/layout/gear1"/>
    <dgm:cxn modelId="{DC5E826E-8477-A541-8335-EA042E8682FF}" type="presOf" srcId="{9705CCCB-85E8-4157-84A8-4FE6C8670E14}" destId="{4C533CA9-442B-4A82-8021-C37517DB6024}" srcOrd="0" destOrd="0" presId="urn:microsoft.com/office/officeart/2005/8/layout/gear1"/>
    <dgm:cxn modelId="{83264EF9-B27B-5D45-B807-03D6CA931981}" type="presOf" srcId="{7F23DCF4-E345-472F-8AA6-F039D1D2E7A5}" destId="{B4E9B214-B21F-41BF-8B9D-C06E87F291B4}" srcOrd="2" destOrd="0" presId="urn:microsoft.com/office/officeart/2005/8/layout/gear1"/>
    <dgm:cxn modelId="{03B7F710-9C81-2147-A5B0-819E05D1163B}" type="presOf" srcId="{7F23DCF4-E345-472F-8AA6-F039D1D2E7A5}" destId="{9188B885-C83B-46C3-ACB6-8260BD45F171}" srcOrd="1" destOrd="0" presId="urn:microsoft.com/office/officeart/2005/8/layout/gear1"/>
    <dgm:cxn modelId="{64E76DCA-6CD8-4749-B5C8-00F5182C27EB}" type="presOf" srcId="{9705CCCB-85E8-4157-84A8-4FE6C8670E14}" destId="{783D9A27-853E-496A-BA87-F4855966C9A4}" srcOrd="1" destOrd="0" presId="urn:microsoft.com/office/officeart/2005/8/layout/gear1"/>
    <dgm:cxn modelId="{DFAA853B-BE8E-4254-8449-E5A7C5F02D4F}" srcId="{67389FA1-AEC1-4D72-B462-0C629AD2C105}" destId="{555D413F-713B-4E36-8437-7E7B71254576}" srcOrd="2" destOrd="0" parTransId="{AD9CCECA-25A4-4DD8-A982-829ACA666044}" sibTransId="{10C7FAC5-CD3F-457B-B690-0FEFE5ED26F6}"/>
    <dgm:cxn modelId="{8AA1958A-ABC2-4478-ABE5-DCFAC23996EB}" srcId="{67389FA1-AEC1-4D72-B462-0C629AD2C105}" destId="{9705CCCB-85E8-4157-84A8-4FE6C8670E14}" srcOrd="0" destOrd="0" parTransId="{0D649520-33FA-4DB3-9298-8EE9B522A802}" sibTransId="{7A02A775-F038-4F01-85A4-81A3268866E8}"/>
    <dgm:cxn modelId="{BE8BB747-FD7C-DE44-895F-3E6FD5E8EDCB}" type="presOf" srcId="{7F23DCF4-E345-472F-8AA6-F039D1D2E7A5}" destId="{8FF4CB8C-90F0-4204-9E0B-72B4510A8B43}" srcOrd="0" destOrd="0" presId="urn:microsoft.com/office/officeart/2005/8/layout/gear1"/>
    <dgm:cxn modelId="{E12B054F-2368-5A46-925D-E235A49E316A}" type="presOf" srcId="{555D413F-713B-4E36-8437-7E7B71254576}" destId="{B5AC4404-346F-4B93-9C13-D3546FCF4A7A}" srcOrd="0" destOrd="0" presId="urn:microsoft.com/office/officeart/2005/8/layout/gear1"/>
    <dgm:cxn modelId="{B975716E-6A64-5345-B569-4112A9D36127}" type="presOf" srcId="{555D413F-713B-4E36-8437-7E7B71254576}" destId="{DB8DC804-8449-4346-B362-097C7542AECE}" srcOrd="3" destOrd="0" presId="urn:microsoft.com/office/officeart/2005/8/layout/gear1"/>
    <dgm:cxn modelId="{59A254DE-2F07-604C-AE64-F709C98F7937}" type="presOf" srcId="{10C7FAC5-CD3F-457B-B690-0FEFE5ED26F6}" destId="{C465DFE8-7B64-4EF1-82F4-D3D804E32313}" srcOrd="0" destOrd="0" presId="urn:microsoft.com/office/officeart/2005/8/layout/gear1"/>
    <dgm:cxn modelId="{F096D05C-DDF9-D440-A4AB-19DD7D669910}" type="presOf" srcId="{7A02A775-F038-4F01-85A4-81A3268866E8}" destId="{B257DB1A-5D59-4B19-A2A7-EADF1F0C9813}" srcOrd="0" destOrd="0" presId="urn:microsoft.com/office/officeart/2005/8/layout/gear1"/>
    <dgm:cxn modelId="{B65BF3ED-933F-1546-AD31-ED22DDEF4389}" type="presOf" srcId="{9705CCCB-85E8-4157-84A8-4FE6C8670E14}" destId="{44F9FE83-E298-4C4C-BEDF-A7232FDCCAE2}" srcOrd="2" destOrd="0" presId="urn:microsoft.com/office/officeart/2005/8/layout/gear1"/>
    <dgm:cxn modelId="{859AC13B-B6FD-794C-B76A-6DAE05FD46B4}" type="presOf" srcId="{555D413F-713B-4E36-8437-7E7B71254576}" destId="{D2128367-78C1-44B6-BE87-566FB22BDE7C}" srcOrd="2" destOrd="0" presId="urn:microsoft.com/office/officeart/2005/8/layout/gear1"/>
    <dgm:cxn modelId="{12CCA32C-08F4-E044-A420-69F260695C2A}" type="presParOf" srcId="{980087AA-0935-4073-8E38-A09110FB1B34}" destId="{4C533CA9-442B-4A82-8021-C37517DB6024}" srcOrd="0" destOrd="0" presId="urn:microsoft.com/office/officeart/2005/8/layout/gear1"/>
    <dgm:cxn modelId="{336B2FD8-3475-FE4C-8525-05E0D967ACDA}" type="presParOf" srcId="{980087AA-0935-4073-8E38-A09110FB1B34}" destId="{783D9A27-853E-496A-BA87-F4855966C9A4}" srcOrd="1" destOrd="0" presId="urn:microsoft.com/office/officeart/2005/8/layout/gear1"/>
    <dgm:cxn modelId="{4565301D-FCE5-5A47-B8FB-02EC50E7CF1A}" type="presParOf" srcId="{980087AA-0935-4073-8E38-A09110FB1B34}" destId="{44F9FE83-E298-4C4C-BEDF-A7232FDCCAE2}" srcOrd="2" destOrd="0" presId="urn:microsoft.com/office/officeart/2005/8/layout/gear1"/>
    <dgm:cxn modelId="{7F952DF9-9292-CB4F-AE12-4CB2A56C1DF0}" type="presParOf" srcId="{980087AA-0935-4073-8E38-A09110FB1B34}" destId="{8FF4CB8C-90F0-4204-9E0B-72B4510A8B43}" srcOrd="3" destOrd="0" presId="urn:microsoft.com/office/officeart/2005/8/layout/gear1"/>
    <dgm:cxn modelId="{92874467-FD95-C14B-99EF-9EC93E2ACC77}" type="presParOf" srcId="{980087AA-0935-4073-8E38-A09110FB1B34}" destId="{9188B885-C83B-46C3-ACB6-8260BD45F171}" srcOrd="4" destOrd="0" presId="urn:microsoft.com/office/officeart/2005/8/layout/gear1"/>
    <dgm:cxn modelId="{8B4BD2C6-5ABB-7641-A3BC-F42C2F50889B}" type="presParOf" srcId="{980087AA-0935-4073-8E38-A09110FB1B34}" destId="{B4E9B214-B21F-41BF-8B9D-C06E87F291B4}" srcOrd="5" destOrd="0" presId="urn:microsoft.com/office/officeart/2005/8/layout/gear1"/>
    <dgm:cxn modelId="{9E80B899-B2D5-B14D-9AF5-70576D78BE0D}" type="presParOf" srcId="{980087AA-0935-4073-8E38-A09110FB1B34}" destId="{B5AC4404-346F-4B93-9C13-D3546FCF4A7A}" srcOrd="6" destOrd="0" presId="urn:microsoft.com/office/officeart/2005/8/layout/gear1"/>
    <dgm:cxn modelId="{C8AC5CBA-7147-A44D-9045-3D92CF411D9F}" type="presParOf" srcId="{980087AA-0935-4073-8E38-A09110FB1B34}" destId="{8DA62CBD-BACE-4B2B-A0E3-D0DE743F7350}" srcOrd="7" destOrd="0" presId="urn:microsoft.com/office/officeart/2005/8/layout/gear1"/>
    <dgm:cxn modelId="{B281247E-6BAB-B141-99AE-892913293D32}" type="presParOf" srcId="{980087AA-0935-4073-8E38-A09110FB1B34}" destId="{D2128367-78C1-44B6-BE87-566FB22BDE7C}" srcOrd="8" destOrd="0" presId="urn:microsoft.com/office/officeart/2005/8/layout/gear1"/>
    <dgm:cxn modelId="{C184DDBC-A752-6642-BBCA-BB8E71188B93}" type="presParOf" srcId="{980087AA-0935-4073-8E38-A09110FB1B34}" destId="{DB8DC804-8449-4346-B362-097C7542AECE}" srcOrd="9" destOrd="0" presId="urn:microsoft.com/office/officeart/2005/8/layout/gear1"/>
    <dgm:cxn modelId="{6885DD02-FF00-B146-8DC7-19397125D589}" type="presParOf" srcId="{980087AA-0935-4073-8E38-A09110FB1B34}" destId="{B257DB1A-5D59-4B19-A2A7-EADF1F0C9813}" srcOrd="10" destOrd="0" presId="urn:microsoft.com/office/officeart/2005/8/layout/gear1"/>
    <dgm:cxn modelId="{7A36A29F-FFEC-8E4E-A4CB-F58E4D9CA3E2}" type="presParOf" srcId="{980087AA-0935-4073-8E38-A09110FB1B34}" destId="{99858CA5-040D-4D02-A199-D0E6E4EFD22A}" srcOrd="11" destOrd="0" presId="urn:microsoft.com/office/officeart/2005/8/layout/gear1"/>
    <dgm:cxn modelId="{EB7F005F-DD4A-794D-9B80-A79C1803110B}" type="presParOf" srcId="{980087AA-0935-4073-8E38-A09110FB1B34}" destId="{C465DFE8-7B64-4EF1-82F4-D3D804E32313}" srcOrd="12" destOrd="0" presId="urn:microsoft.com/office/officeart/2005/8/layout/gear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8B58AD-2FAE-45C7-83AC-6373FA99B3FC}"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AD5EE5CB-C04E-48E0-8504-0FB5D170DE9A}">
      <dgm:prSet phldrT="[Text]"/>
      <dgm:spPr>
        <a:ln>
          <a:solidFill>
            <a:schemeClr val="tx1"/>
          </a:solidFill>
        </a:ln>
      </dgm:spPr>
      <dgm:t>
        <a:bodyPr/>
        <a:lstStyle/>
        <a:p>
          <a:r>
            <a:rPr lang="en-US" dirty="0" smtClean="0">
              <a:solidFill>
                <a:srgbClr val="000000"/>
              </a:solidFill>
            </a:rPr>
            <a:t>Commitment</a:t>
          </a:r>
          <a:endParaRPr lang="en-US" dirty="0">
            <a:solidFill>
              <a:srgbClr val="000000"/>
            </a:solidFill>
          </a:endParaRPr>
        </a:p>
      </dgm:t>
    </dgm:pt>
    <dgm:pt modelId="{0C37185F-FEF0-4275-B59D-B2AEFF30F8FD}" type="parTrans" cxnId="{945E489E-AA90-4667-80AD-C53A379A2F60}">
      <dgm:prSet/>
      <dgm:spPr/>
      <dgm:t>
        <a:bodyPr/>
        <a:lstStyle/>
        <a:p>
          <a:endParaRPr lang="en-US">
            <a:solidFill>
              <a:srgbClr val="000000"/>
            </a:solidFill>
          </a:endParaRPr>
        </a:p>
      </dgm:t>
    </dgm:pt>
    <dgm:pt modelId="{3991EB0E-85CC-4CD9-BCBE-3E6EDFA78337}" type="sibTrans" cxnId="{945E489E-AA90-4667-80AD-C53A379A2F60}">
      <dgm:prSet/>
      <dgm:spPr/>
      <dgm:t>
        <a:bodyPr/>
        <a:lstStyle/>
        <a:p>
          <a:endParaRPr lang="en-US">
            <a:solidFill>
              <a:srgbClr val="000000"/>
            </a:solidFill>
          </a:endParaRPr>
        </a:p>
      </dgm:t>
    </dgm:pt>
    <dgm:pt modelId="{4C7142E1-6820-4B03-82E3-5BFE9367E3CD}">
      <dgm:prSet phldrT="[Text]"/>
      <dgm:spPr>
        <a:ln>
          <a:solidFill>
            <a:srgbClr val="000000"/>
          </a:solidFill>
        </a:ln>
      </dgm:spPr>
      <dgm:t>
        <a:bodyPr/>
        <a:lstStyle/>
        <a:p>
          <a:r>
            <a:rPr lang="en-US" dirty="0" smtClean="0">
              <a:solidFill>
                <a:srgbClr val="000000"/>
              </a:solidFill>
            </a:rPr>
            <a:t>Updated story wall</a:t>
          </a:r>
          <a:endParaRPr lang="en-US" dirty="0">
            <a:solidFill>
              <a:srgbClr val="000000"/>
            </a:solidFill>
          </a:endParaRPr>
        </a:p>
      </dgm:t>
    </dgm:pt>
    <dgm:pt modelId="{C27BB468-ACA9-46ED-9D13-87FA580AD3D0}" type="parTrans" cxnId="{9BF2A923-3731-450A-83AD-151F9A478180}">
      <dgm:prSet/>
      <dgm:spPr/>
      <dgm:t>
        <a:bodyPr/>
        <a:lstStyle/>
        <a:p>
          <a:endParaRPr lang="en-US">
            <a:solidFill>
              <a:srgbClr val="000000"/>
            </a:solidFill>
          </a:endParaRPr>
        </a:p>
      </dgm:t>
    </dgm:pt>
    <dgm:pt modelId="{D1FE6061-A5ED-422B-8748-BACE5C2EF264}" type="sibTrans" cxnId="{9BF2A923-3731-450A-83AD-151F9A478180}">
      <dgm:prSet/>
      <dgm:spPr/>
      <dgm:t>
        <a:bodyPr/>
        <a:lstStyle/>
        <a:p>
          <a:endParaRPr lang="en-US">
            <a:solidFill>
              <a:srgbClr val="000000"/>
            </a:solidFill>
          </a:endParaRPr>
        </a:p>
      </dgm:t>
    </dgm:pt>
    <dgm:pt modelId="{684DE30C-23D2-468E-A547-217B1CFCD268}">
      <dgm:prSet phldrT="[Text]"/>
      <dgm:spPr>
        <a:ln>
          <a:solidFill>
            <a:srgbClr val="000000"/>
          </a:solidFill>
        </a:ln>
      </dgm:spPr>
      <dgm:t>
        <a:bodyPr/>
        <a:lstStyle/>
        <a:p>
          <a:r>
            <a:rPr lang="en-US" dirty="0" smtClean="0">
              <a:solidFill>
                <a:srgbClr val="000000"/>
              </a:solidFill>
            </a:rPr>
            <a:t>Understanding of risks</a:t>
          </a:r>
          <a:endParaRPr lang="en-US" dirty="0">
            <a:solidFill>
              <a:srgbClr val="000000"/>
            </a:solidFill>
          </a:endParaRPr>
        </a:p>
      </dgm:t>
    </dgm:pt>
    <dgm:pt modelId="{0E84A9E3-8BFF-4D84-A5D7-20EF669D1C1E}" type="parTrans" cxnId="{57F2E873-BA56-4541-BF09-FA8164849E5F}">
      <dgm:prSet/>
      <dgm:spPr/>
      <dgm:t>
        <a:bodyPr/>
        <a:lstStyle/>
        <a:p>
          <a:endParaRPr lang="en-US">
            <a:solidFill>
              <a:srgbClr val="000000"/>
            </a:solidFill>
          </a:endParaRPr>
        </a:p>
      </dgm:t>
    </dgm:pt>
    <dgm:pt modelId="{93C21B60-0F68-4E70-AC02-015EE418C776}" type="sibTrans" cxnId="{57F2E873-BA56-4541-BF09-FA8164849E5F}">
      <dgm:prSet/>
      <dgm:spPr/>
      <dgm:t>
        <a:bodyPr/>
        <a:lstStyle/>
        <a:p>
          <a:endParaRPr lang="en-US">
            <a:solidFill>
              <a:srgbClr val="000000"/>
            </a:solidFill>
          </a:endParaRPr>
        </a:p>
      </dgm:t>
    </dgm:pt>
    <dgm:pt modelId="{50675049-F6A3-4D8E-BEC5-5E14758C08BD}">
      <dgm:prSet phldrT="[Text]"/>
      <dgm:spPr>
        <a:ln>
          <a:solidFill>
            <a:srgbClr val="000000"/>
          </a:solidFill>
        </a:ln>
      </dgm:spPr>
      <dgm:t>
        <a:bodyPr/>
        <a:lstStyle/>
        <a:p>
          <a:r>
            <a:rPr lang="en-US" dirty="0" smtClean="0">
              <a:solidFill>
                <a:srgbClr val="000000"/>
              </a:solidFill>
            </a:rPr>
            <a:t>Understanding of theme</a:t>
          </a:r>
          <a:endParaRPr lang="en-US" dirty="0">
            <a:solidFill>
              <a:srgbClr val="000000"/>
            </a:solidFill>
          </a:endParaRPr>
        </a:p>
      </dgm:t>
    </dgm:pt>
    <dgm:pt modelId="{4CE32330-EF2F-44FB-BCDA-BAF0421A302A}" type="parTrans" cxnId="{D44B82AD-88E0-4ABA-AEAB-29B5413A2484}">
      <dgm:prSet/>
      <dgm:spPr/>
      <dgm:t>
        <a:bodyPr/>
        <a:lstStyle/>
        <a:p>
          <a:endParaRPr lang="en-US">
            <a:solidFill>
              <a:srgbClr val="000000"/>
            </a:solidFill>
          </a:endParaRPr>
        </a:p>
      </dgm:t>
    </dgm:pt>
    <dgm:pt modelId="{F50CBB50-297F-41A1-AA53-75EAA84DC648}" type="sibTrans" cxnId="{D44B82AD-88E0-4ABA-AEAB-29B5413A2484}">
      <dgm:prSet/>
      <dgm:spPr/>
      <dgm:t>
        <a:bodyPr/>
        <a:lstStyle/>
        <a:p>
          <a:endParaRPr lang="en-US">
            <a:solidFill>
              <a:srgbClr val="000000"/>
            </a:solidFill>
          </a:endParaRPr>
        </a:p>
      </dgm:t>
    </dgm:pt>
    <dgm:pt modelId="{75F72D6F-A990-48EF-8F26-09255CF6D05E}">
      <dgm:prSet phldrT="[Text]"/>
      <dgm:spPr>
        <a:ln>
          <a:solidFill>
            <a:srgbClr val="000000"/>
          </a:solidFill>
        </a:ln>
      </dgm:spPr>
      <dgm:t>
        <a:bodyPr/>
        <a:lstStyle/>
        <a:p>
          <a:r>
            <a:rPr lang="en-US" dirty="0" smtClean="0">
              <a:solidFill>
                <a:srgbClr val="000000"/>
              </a:solidFill>
            </a:rPr>
            <a:t>Updated estimates</a:t>
          </a:r>
          <a:endParaRPr lang="en-US" dirty="0">
            <a:solidFill>
              <a:srgbClr val="000000"/>
            </a:solidFill>
          </a:endParaRPr>
        </a:p>
      </dgm:t>
    </dgm:pt>
    <dgm:pt modelId="{2B6C7AB0-D2EE-42CB-A286-597F8AA7FA76}" type="parTrans" cxnId="{AF813F48-00B4-4642-B5BA-89BEA02F7E5F}">
      <dgm:prSet/>
      <dgm:spPr/>
      <dgm:t>
        <a:bodyPr/>
        <a:lstStyle/>
        <a:p>
          <a:endParaRPr lang="en-US">
            <a:solidFill>
              <a:srgbClr val="000000"/>
            </a:solidFill>
          </a:endParaRPr>
        </a:p>
      </dgm:t>
    </dgm:pt>
    <dgm:pt modelId="{63078AE8-82BA-4226-B4A8-0E985C3FE6FB}" type="sibTrans" cxnId="{AF813F48-00B4-4642-B5BA-89BEA02F7E5F}">
      <dgm:prSet/>
      <dgm:spPr/>
      <dgm:t>
        <a:bodyPr/>
        <a:lstStyle/>
        <a:p>
          <a:endParaRPr lang="en-US">
            <a:solidFill>
              <a:srgbClr val="000000"/>
            </a:solidFill>
          </a:endParaRPr>
        </a:p>
      </dgm:t>
    </dgm:pt>
    <dgm:pt modelId="{2A6B8D4C-53E4-4435-8497-424EC052D982}" type="pres">
      <dgm:prSet presAssocID="{B08B58AD-2FAE-45C7-83AC-6373FA99B3FC}" presName="linear" presStyleCnt="0">
        <dgm:presLayoutVars>
          <dgm:animLvl val="lvl"/>
          <dgm:resizeHandles val="exact"/>
        </dgm:presLayoutVars>
      </dgm:prSet>
      <dgm:spPr/>
      <dgm:t>
        <a:bodyPr/>
        <a:lstStyle/>
        <a:p>
          <a:endParaRPr lang="en-US"/>
        </a:p>
      </dgm:t>
    </dgm:pt>
    <dgm:pt modelId="{4511A607-2532-46DE-8A47-65A6AC8443BE}" type="pres">
      <dgm:prSet presAssocID="{AD5EE5CB-C04E-48E0-8504-0FB5D170DE9A}" presName="parentText" presStyleLbl="node1" presStyleIdx="0" presStyleCnt="5">
        <dgm:presLayoutVars>
          <dgm:chMax val="0"/>
          <dgm:bulletEnabled val="1"/>
        </dgm:presLayoutVars>
      </dgm:prSet>
      <dgm:spPr/>
      <dgm:t>
        <a:bodyPr/>
        <a:lstStyle/>
        <a:p>
          <a:endParaRPr lang="en-US"/>
        </a:p>
      </dgm:t>
    </dgm:pt>
    <dgm:pt modelId="{A1029A65-213F-43AA-AC93-D09C2102A8CA}" type="pres">
      <dgm:prSet presAssocID="{3991EB0E-85CC-4CD9-BCBE-3E6EDFA78337}" presName="spacer" presStyleCnt="0"/>
      <dgm:spPr/>
      <dgm:t>
        <a:bodyPr/>
        <a:lstStyle/>
        <a:p>
          <a:endParaRPr lang="en-US"/>
        </a:p>
      </dgm:t>
    </dgm:pt>
    <dgm:pt modelId="{D7B798A1-34ED-4AEC-A862-85E124F1DE38}" type="pres">
      <dgm:prSet presAssocID="{4C7142E1-6820-4B03-82E3-5BFE9367E3CD}" presName="parentText" presStyleLbl="node1" presStyleIdx="1" presStyleCnt="5">
        <dgm:presLayoutVars>
          <dgm:chMax val="0"/>
          <dgm:bulletEnabled val="1"/>
        </dgm:presLayoutVars>
      </dgm:prSet>
      <dgm:spPr/>
      <dgm:t>
        <a:bodyPr/>
        <a:lstStyle/>
        <a:p>
          <a:endParaRPr lang="en-US"/>
        </a:p>
      </dgm:t>
    </dgm:pt>
    <dgm:pt modelId="{F5C9F859-516B-4F44-8B3C-47291FDB9230}" type="pres">
      <dgm:prSet presAssocID="{D1FE6061-A5ED-422B-8748-BACE5C2EF264}" presName="spacer" presStyleCnt="0"/>
      <dgm:spPr/>
      <dgm:t>
        <a:bodyPr/>
        <a:lstStyle/>
        <a:p>
          <a:endParaRPr lang="en-US"/>
        </a:p>
      </dgm:t>
    </dgm:pt>
    <dgm:pt modelId="{1EAB4C59-590B-4A97-A368-35766617023A}" type="pres">
      <dgm:prSet presAssocID="{684DE30C-23D2-468E-A547-217B1CFCD268}" presName="parentText" presStyleLbl="node1" presStyleIdx="2" presStyleCnt="5">
        <dgm:presLayoutVars>
          <dgm:chMax val="0"/>
          <dgm:bulletEnabled val="1"/>
        </dgm:presLayoutVars>
      </dgm:prSet>
      <dgm:spPr/>
      <dgm:t>
        <a:bodyPr/>
        <a:lstStyle/>
        <a:p>
          <a:endParaRPr lang="en-US"/>
        </a:p>
      </dgm:t>
    </dgm:pt>
    <dgm:pt modelId="{0F104A06-E090-4274-8896-9D23A0F99623}" type="pres">
      <dgm:prSet presAssocID="{93C21B60-0F68-4E70-AC02-015EE418C776}" presName="spacer" presStyleCnt="0"/>
      <dgm:spPr/>
      <dgm:t>
        <a:bodyPr/>
        <a:lstStyle/>
        <a:p>
          <a:endParaRPr lang="en-US"/>
        </a:p>
      </dgm:t>
    </dgm:pt>
    <dgm:pt modelId="{9281B1C8-3257-472D-8572-A6D52F07C67F}" type="pres">
      <dgm:prSet presAssocID="{50675049-F6A3-4D8E-BEC5-5E14758C08BD}" presName="parentText" presStyleLbl="node1" presStyleIdx="3" presStyleCnt="5">
        <dgm:presLayoutVars>
          <dgm:chMax val="0"/>
          <dgm:bulletEnabled val="1"/>
        </dgm:presLayoutVars>
      </dgm:prSet>
      <dgm:spPr/>
      <dgm:t>
        <a:bodyPr/>
        <a:lstStyle/>
        <a:p>
          <a:endParaRPr lang="en-US"/>
        </a:p>
      </dgm:t>
    </dgm:pt>
    <dgm:pt modelId="{68064620-CFB0-4F05-AF52-13300D5F19D0}" type="pres">
      <dgm:prSet presAssocID="{F50CBB50-297F-41A1-AA53-75EAA84DC648}" presName="spacer" presStyleCnt="0"/>
      <dgm:spPr/>
      <dgm:t>
        <a:bodyPr/>
        <a:lstStyle/>
        <a:p>
          <a:endParaRPr lang="en-US"/>
        </a:p>
      </dgm:t>
    </dgm:pt>
    <dgm:pt modelId="{01045BE9-F406-4AD5-ADD1-B944B472BC38}" type="pres">
      <dgm:prSet presAssocID="{75F72D6F-A990-48EF-8F26-09255CF6D05E}" presName="parentText" presStyleLbl="node1" presStyleIdx="4" presStyleCnt="5">
        <dgm:presLayoutVars>
          <dgm:chMax val="0"/>
          <dgm:bulletEnabled val="1"/>
        </dgm:presLayoutVars>
      </dgm:prSet>
      <dgm:spPr/>
      <dgm:t>
        <a:bodyPr/>
        <a:lstStyle/>
        <a:p>
          <a:endParaRPr lang="en-US"/>
        </a:p>
      </dgm:t>
    </dgm:pt>
  </dgm:ptLst>
  <dgm:cxnLst>
    <dgm:cxn modelId="{57B4E421-A7C4-124F-9A28-0987D43AB0DD}" type="presOf" srcId="{AD5EE5CB-C04E-48E0-8504-0FB5D170DE9A}" destId="{4511A607-2532-46DE-8A47-65A6AC8443BE}" srcOrd="0" destOrd="0" presId="urn:microsoft.com/office/officeart/2005/8/layout/vList2"/>
    <dgm:cxn modelId="{1D8A9965-1A4B-9A49-92F0-D4A2985D252D}" type="presOf" srcId="{4C7142E1-6820-4B03-82E3-5BFE9367E3CD}" destId="{D7B798A1-34ED-4AEC-A862-85E124F1DE38}" srcOrd="0" destOrd="0" presId="urn:microsoft.com/office/officeart/2005/8/layout/vList2"/>
    <dgm:cxn modelId="{0AD53E7C-8D3D-F547-B21C-63383E54702C}" type="presOf" srcId="{B08B58AD-2FAE-45C7-83AC-6373FA99B3FC}" destId="{2A6B8D4C-53E4-4435-8497-424EC052D982}" srcOrd="0" destOrd="0" presId="urn:microsoft.com/office/officeart/2005/8/layout/vList2"/>
    <dgm:cxn modelId="{945E489E-AA90-4667-80AD-C53A379A2F60}" srcId="{B08B58AD-2FAE-45C7-83AC-6373FA99B3FC}" destId="{AD5EE5CB-C04E-48E0-8504-0FB5D170DE9A}" srcOrd="0" destOrd="0" parTransId="{0C37185F-FEF0-4275-B59D-B2AEFF30F8FD}" sibTransId="{3991EB0E-85CC-4CD9-BCBE-3E6EDFA78337}"/>
    <dgm:cxn modelId="{023637FC-5641-3344-80AE-B0A4D37CDE1E}" type="presOf" srcId="{75F72D6F-A990-48EF-8F26-09255CF6D05E}" destId="{01045BE9-F406-4AD5-ADD1-B944B472BC38}" srcOrd="0" destOrd="0" presId="urn:microsoft.com/office/officeart/2005/8/layout/vList2"/>
    <dgm:cxn modelId="{CA29E36E-6CCB-9E4D-BC53-005D3467C8A5}" type="presOf" srcId="{50675049-F6A3-4D8E-BEC5-5E14758C08BD}" destId="{9281B1C8-3257-472D-8572-A6D52F07C67F}" srcOrd="0" destOrd="0" presId="urn:microsoft.com/office/officeart/2005/8/layout/vList2"/>
    <dgm:cxn modelId="{D44B82AD-88E0-4ABA-AEAB-29B5413A2484}" srcId="{B08B58AD-2FAE-45C7-83AC-6373FA99B3FC}" destId="{50675049-F6A3-4D8E-BEC5-5E14758C08BD}" srcOrd="3" destOrd="0" parTransId="{4CE32330-EF2F-44FB-BCDA-BAF0421A302A}" sibTransId="{F50CBB50-297F-41A1-AA53-75EAA84DC648}"/>
    <dgm:cxn modelId="{AF813F48-00B4-4642-B5BA-89BEA02F7E5F}" srcId="{B08B58AD-2FAE-45C7-83AC-6373FA99B3FC}" destId="{75F72D6F-A990-48EF-8F26-09255CF6D05E}" srcOrd="4" destOrd="0" parTransId="{2B6C7AB0-D2EE-42CB-A286-597F8AA7FA76}" sibTransId="{63078AE8-82BA-4226-B4A8-0E985C3FE6FB}"/>
    <dgm:cxn modelId="{57F2E873-BA56-4541-BF09-FA8164849E5F}" srcId="{B08B58AD-2FAE-45C7-83AC-6373FA99B3FC}" destId="{684DE30C-23D2-468E-A547-217B1CFCD268}" srcOrd="2" destOrd="0" parTransId="{0E84A9E3-8BFF-4D84-A5D7-20EF669D1C1E}" sibTransId="{93C21B60-0F68-4E70-AC02-015EE418C776}"/>
    <dgm:cxn modelId="{9BF2A923-3731-450A-83AD-151F9A478180}" srcId="{B08B58AD-2FAE-45C7-83AC-6373FA99B3FC}" destId="{4C7142E1-6820-4B03-82E3-5BFE9367E3CD}" srcOrd="1" destOrd="0" parTransId="{C27BB468-ACA9-46ED-9D13-87FA580AD3D0}" sibTransId="{D1FE6061-A5ED-422B-8748-BACE5C2EF264}"/>
    <dgm:cxn modelId="{2E179A17-47F4-9348-995C-74DEF4A2A81C}" type="presOf" srcId="{684DE30C-23D2-468E-A547-217B1CFCD268}" destId="{1EAB4C59-590B-4A97-A368-35766617023A}" srcOrd="0" destOrd="0" presId="urn:microsoft.com/office/officeart/2005/8/layout/vList2"/>
    <dgm:cxn modelId="{C0974EC0-5724-C645-8D1A-AB9D02CACEA8}" type="presParOf" srcId="{2A6B8D4C-53E4-4435-8497-424EC052D982}" destId="{4511A607-2532-46DE-8A47-65A6AC8443BE}" srcOrd="0" destOrd="0" presId="urn:microsoft.com/office/officeart/2005/8/layout/vList2"/>
    <dgm:cxn modelId="{E1352FA7-E209-8544-BD37-CE4BA2D71726}" type="presParOf" srcId="{2A6B8D4C-53E4-4435-8497-424EC052D982}" destId="{A1029A65-213F-43AA-AC93-D09C2102A8CA}" srcOrd="1" destOrd="0" presId="urn:microsoft.com/office/officeart/2005/8/layout/vList2"/>
    <dgm:cxn modelId="{ACD0D58D-B696-2543-9C6A-A4A5265730DE}" type="presParOf" srcId="{2A6B8D4C-53E4-4435-8497-424EC052D982}" destId="{D7B798A1-34ED-4AEC-A862-85E124F1DE38}" srcOrd="2" destOrd="0" presId="urn:microsoft.com/office/officeart/2005/8/layout/vList2"/>
    <dgm:cxn modelId="{6EA8B352-E251-9E45-8BB2-B6C9095682E6}" type="presParOf" srcId="{2A6B8D4C-53E4-4435-8497-424EC052D982}" destId="{F5C9F859-516B-4F44-8B3C-47291FDB9230}" srcOrd="3" destOrd="0" presId="urn:microsoft.com/office/officeart/2005/8/layout/vList2"/>
    <dgm:cxn modelId="{C1AF78E3-4762-7E47-84BD-A17C3EBB29F3}" type="presParOf" srcId="{2A6B8D4C-53E4-4435-8497-424EC052D982}" destId="{1EAB4C59-590B-4A97-A368-35766617023A}" srcOrd="4" destOrd="0" presId="urn:microsoft.com/office/officeart/2005/8/layout/vList2"/>
    <dgm:cxn modelId="{2A21C5A7-C11C-6646-A9EF-6295737A674C}" type="presParOf" srcId="{2A6B8D4C-53E4-4435-8497-424EC052D982}" destId="{0F104A06-E090-4274-8896-9D23A0F99623}" srcOrd="5" destOrd="0" presId="urn:microsoft.com/office/officeart/2005/8/layout/vList2"/>
    <dgm:cxn modelId="{9B3F6A61-2453-D64B-93D5-4242466A60B8}" type="presParOf" srcId="{2A6B8D4C-53E4-4435-8497-424EC052D982}" destId="{9281B1C8-3257-472D-8572-A6D52F07C67F}" srcOrd="6" destOrd="0" presId="urn:microsoft.com/office/officeart/2005/8/layout/vList2"/>
    <dgm:cxn modelId="{EDBB8964-87A7-574C-9EB4-A067BE3C0B73}" type="presParOf" srcId="{2A6B8D4C-53E4-4435-8497-424EC052D982}" destId="{68064620-CFB0-4F05-AF52-13300D5F19D0}" srcOrd="7" destOrd="0" presId="urn:microsoft.com/office/officeart/2005/8/layout/vList2"/>
    <dgm:cxn modelId="{9529A485-F018-3349-A575-B817D161E9F0}" type="presParOf" srcId="{2A6B8D4C-53E4-4435-8497-424EC052D982}" destId="{01045BE9-F406-4AD5-ADD1-B944B472BC38}" srcOrd="8"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389FA1-AEC1-4D72-B462-0C629AD2C105}" type="doc">
      <dgm:prSet loTypeId="urn:microsoft.com/office/officeart/2005/8/layout/gear1" loCatId="process" qsTypeId="urn:microsoft.com/office/officeart/2005/8/quickstyle/simple1" qsCatId="simple" csTypeId="urn:microsoft.com/office/officeart/2005/8/colors/accent6_2" csCatId="accent6" phldr="1"/>
      <dgm:spPr/>
    </dgm:pt>
    <dgm:pt modelId="{9705CCCB-85E8-4157-84A8-4FE6C8670E14}">
      <dgm:prSet phldrT="[Text]"/>
      <dgm:spPr>
        <a:solidFill>
          <a:srgbClr val="FF6600"/>
        </a:solidFill>
      </dgm:spPr>
      <dgm:t>
        <a:bodyPr/>
        <a:lstStyle/>
        <a:p>
          <a:r>
            <a:rPr lang="en-US" dirty="0" smtClean="0"/>
            <a:t>Capacity</a:t>
          </a:r>
          <a:endParaRPr lang="en-US" dirty="0"/>
        </a:p>
      </dgm:t>
    </dgm:pt>
    <dgm:pt modelId="{0D649520-33FA-4DB3-9298-8EE9B522A802}" type="parTrans" cxnId="{8AA1958A-ABC2-4478-ABE5-DCFAC23996EB}">
      <dgm:prSet/>
      <dgm:spPr/>
      <dgm:t>
        <a:bodyPr/>
        <a:lstStyle/>
        <a:p>
          <a:endParaRPr lang="en-US"/>
        </a:p>
      </dgm:t>
    </dgm:pt>
    <dgm:pt modelId="{7A02A775-F038-4F01-85A4-81A3268866E8}" type="sibTrans" cxnId="{8AA1958A-ABC2-4478-ABE5-DCFAC23996EB}">
      <dgm:prSet/>
      <dgm:spPr>
        <a:solidFill>
          <a:srgbClr val="C4AB73"/>
        </a:solidFill>
      </dgm:spPr>
      <dgm:t>
        <a:bodyPr/>
        <a:lstStyle/>
        <a:p>
          <a:endParaRPr lang="en-US"/>
        </a:p>
      </dgm:t>
    </dgm:pt>
    <dgm:pt modelId="{7F23DCF4-E345-472F-8AA6-F039D1D2E7A5}">
      <dgm:prSet phldrT="[Text]"/>
      <dgm:spPr>
        <a:solidFill>
          <a:srgbClr val="FF6600"/>
        </a:solidFill>
      </dgm:spPr>
      <dgm:t>
        <a:bodyPr/>
        <a:lstStyle/>
        <a:p>
          <a:r>
            <a:rPr lang="en-US" dirty="0" smtClean="0"/>
            <a:t>Stories</a:t>
          </a:r>
          <a:endParaRPr lang="en-US" dirty="0"/>
        </a:p>
      </dgm:t>
    </dgm:pt>
    <dgm:pt modelId="{97E3229D-5B2F-4CD1-9D5B-B29035766518}" type="parTrans" cxnId="{574EBA24-08FA-4638-831A-4A5F5A056673}">
      <dgm:prSet/>
      <dgm:spPr/>
      <dgm:t>
        <a:bodyPr/>
        <a:lstStyle/>
        <a:p>
          <a:endParaRPr lang="en-US"/>
        </a:p>
      </dgm:t>
    </dgm:pt>
    <dgm:pt modelId="{17CD31E6-A03A-437C-818F-CC4439B05F92}" type="sibTrans" cxnId="{574EBA24-08FA-4638-831A-4A5F5A056673}">
      <dgm:prSet/>
      <dgm:spPr>
        <a:solidFill>
          <a:srgbClr val="C4AB73"/>
        </a:solidFill>
      </dgm:spPr>
      <dgm:t>
        <a:bodyPr/>
        <a:lstStyle/>
        <a:p>
          <a:endParaRPr lang="en-US"/>
        </a:p>
      </dgm:t>
    </dgm:pt>
    <dgm:pt modelId="{555D413F-713B-4E36-8437-7E7B71254576}">
      <dgm:prSet phldrT="[Text]"/>
      <dgm:spPr>
        <a:solidFill>
          <a:srgbClr val="FF6600"/>
        </a:solidFill>
      </dgm:spPr>
      <dgm:t>
        <a:bodyPr/>
        <a:lstStyle/>
        <a:p>
          <a:r>
            <a:rPr lang="en-US" dirty="0" smtClean="0"/>
            <a:t>Theme</a:t>
          </a:r>
          <a:endParaRPr lang="en-US" dirty="0"/>
        </a:p>
      </dgm:t>
    </dgm:pt>
    <dgm:pt modelId="{AD9CCECA-25A4-4DD8-A982-829ACA666044}" type="parTrans" cxnId="{DFAA853B-BE8E-4254-8449-E5A7C5F02D4F}">
      <dgm:prSet/>
      <dgm:spPr/>
      <dgm:t>
        <a:bodyPr/>
        <a:lstStyle/>
        <a:p>
          <a:endParaRPr lang="en-US"/>
        </a:p>
      </dgm:t>
    </dgm:pt>
    <dgm:pt modelId="{10C7FAC5-CD3F-457B-B690-0FEFE5ED26F6}" type="sibTrans" cxnId="{DFAA853B-BE8E-4254-8449-E5A7C5F02D4F}">
      <dgm:prSet/>
      <dgm:spPr>
        <a:solidFill>
          <a:srgbClr val="C4AB73"/>
        </a:solidFill>
      </dgm:spPr>
      <dgm:t>
        <a:bodyPr/>
        <a:lstStyle/>
        <a:p>
          <a:endParaRPr lang="en-US"/>
        </a:p>
      </dgm:t>
    </dgm:pt>
    <dgm:pt modelId="{980087AA-0935-4073-8E38-A09110FB1B34}" type="pres">
      <dgm:prSet presAssocID="{67389FA1-AEC1-4D72-B462-0C629AD2C105}" presName="composite" presStyleCnt="0">
        <dgm:presLayoutVars>
          <dgm:chMax val="3"/>
          <dgm:animLvl val="lvl"/>
          <dgm:resizeHandles val="exact"/>
        </dgm:presLayoutVars>
      </dgm:prSet>
      <dgm:spPr/>
    </dgm:pt>
    <dgm:pt modelId="{4C533CA9-442B-4A82-8021-C37517DB6024}" type="pres">
      <dgm:prSet presAssocID="{9705CCCB-85E8-4157-84A8-4FE6C8670E14}" presName="gear1" presStyleLbl="node1" presStyleIdx="0" presStyleCnt="3">
        <dgm:presLayoutVars>
          <dgm:chMax val="1"/>
          <dgm:bulletEnabled val="1"/>
        </dgm:presLayoutVars>
      </dgm:prSet>
      <dgm:spPr/>
      <dgm:t>
        <a:bodyPr/>
        <a:lstStyle/>
        <a:p>
          <a:endParaRPr lang="en-US"/>
        </a:p>
      </dgm:t>
    </dgm:pt>
    <dgm:pt modelId="{783D9A27-853E-496A-BA87-F4855966C9A4}" type="pres">
      <dgm:prSet presAssocID="{9705CCCB-85E8-4157-84A8-4FE6C8670E14}" presName="gear1srcNode" presStyleLbl="node1" presStyleIdx="0" presStyleCnt="3"/>
      <dgm:spPr/>
      <dgm:t>
        <a:bodyPr/>
        <a:lstStyle/>
        <a:p>
          <a:endParaRPr lang="en-US"/>
        </a:p>
      </dgm:t>
    </dgm:pt>
    <dgm:pt modelId="{44F9FE83-E298-4C4C-BEDF-A7232FDCCAE2}" type="pres">
      <dgm:prSet presAssocID="{9705CCCB-85E8-4157-84A8-4FE6C8670E14}" presName="gear1dstNode" presStyleLbl="node1" presStyleIdx="0" presStyleCnt="3"/>
      <dgm:spPr/>
      <dgm:t>
        <a:bodyPr/>
        <a:lstStyle/>
        <a:p>
          <a:endParaRPr lang="en-US"/>
        </a:p>
      </dgm:t>
    </dgm:pt>
    <dgm:pt modelId="{8FF4CB8C-90F0-4204-9E0B-72B4510A8B43}" type="pres">
      <dgm:prSet presAssocID="{7F23DCF4-E345-472F-8AA6-F039D1D2E7A5}" presName="gear2" presStyleLbl="node1" presStyleIdx="1" presStyleCnt="3">
        <dgm:presLayoutVars>
          <dgm:chMax val="1"/>
          <dgm:bulletEnabled val="1"/>
        </dgm:presLayoutVars>
      </dgm:prSet>
      <dgm:spPr/>
      <dgm:t>
        <a:bodyPr/>
        <a:lstStyle/>
        <a:p>
          <a:endParaRPr lang="en-US"/>
        </a:p>
      </dgm:t>
    </dgm:pt>
    <dgm:pt modelId="{9188B885-C83B-46C3-ACB6-8260BD45F171}" type="pres">
      <dgm:prSet presAssocID="{7F23DCF4-E345-472F-8AA6-F039D1D2E7A5}" presName="gear2srcNode" presStyleLbl="node1" presStyleIdx="1" presStyleCnt="3"/>
      <dgm:spPr/>
      <dgm:t>
        <a:bodyPr/>
        <a:lstStyle/>
        <a:p>
          <a:endParaRPr lang="en-US"/>
        </a:p>
      </dgm:t>
    </dgm:pt>
    <dgm:pt modelId="{B4E9B214-B21F-41BF-8B9D-C06E87F291B4}" type="pres">
      <dgm:prSet presAssocID="{7F23DCF4-E345-472F-8AA6-F039D1D2E7A5}" presName="gear2dstNode" presStyleLbl="node1" presStyleIdx="1" presStyleCnt="3"/>
      <dgm:spPr/>
      <dgm:t>
        <a:bodyPr/>
        <a:lstStyle/>
        <a:p>
          <a:endParaRPr lang="en-US"/>
        </a:p>
      </dgm:t>
    </dgm:pt>
    <dgm:pt modelId="{B5AC4404-346F-4B93-9C13-D3546FCF4A7A}" type="pres">
      <dgm:prSet presAssocID="{555D413F-713B-4E36-8437-7E7B71254576}" presName="gear3" presStyleLbl="node1" presStyleIdx="2" presStyleCnt="3"/>
      <dgm:spPr/>
      <dgm:t>
        <a:bodyPr/>
        <a:lstStyle/>
        <a:p>
          <a:endParaRPr lang="en-US"/>
        </a:p>
      </dgm:t>
    </dgm:pt>
    <dgm:pt modelId="{8DA62CBD-BACE-4B2B-A0E3-D0DE743F7350}" type="pres">
      <dgm:prSet presAssocID="{555D413F-713B-4E36-8437-7E7B71254576}" presName="gear3tx" presStyleLbl="node1" presStyleIdx="2" presStyleCnt="3">
        <dgm:presLayoutVars>
          <dgm:chMax val="1"/>
          <dgm:bulletEnabled val="1"/>
        </dgm:presLayoutVars>
      </dgm:prSet>
      <dgm:spPr/>
      <dgm:t>
        <a:bodyPr/>
        <a:lstStyle/>
        <a:p>
          <a:endParaRPr lang="en-US"/>
        </a:p>
      </dgm:t>
    </dgm:pt>
    <dgm:pt modelId="{D2128367-78C1-44B6-BE87-566FB22BDE7C}" type="pres">
      <dgm:prSet presAssocID="{555D413F-713B-4E36-8437-7E7B71254576}" presName="gear3srcNode" presStyleLbl="node1" presStyleIdx="2" presStyleCnt="3"/>
      <dgm:spPr/>
      <dgm:t>
        <a:bodyPr/>
        <a:lstStyle/>
        <a:p>
          <a:endParaRPr lang="en-US"/>
        </a:p>
      </dgm:t>
    </dgm:pt>
    <dgm:pt modelId="{DB8DC804-8449-4346-B362-097C7542AECE}" type="pres">
      <dgm:prSet presAssocID="{555D413F-713B-4E36-8437-7E7B71254576}" presName="gear3dstNode" presStyleLbl="node1" presStyleIdx="2" presStyleCnt="3"/>
      <dgm:spPr/>
      <dgm:t>
        <a:bodyPr/>
        <a:lstStyle/>
        <a:p>
          <a:endParaRPr lang="en-US"/>
        </a:p>
      </dgm:t>
    </dgm:pt>
    <dgm:pt modelId="{B257DB1A-5D59-4B19-A2A7-EADF1F0C9813}" type="pres">
      <dgm:prSet presAssocID="{7A02A775-F038-4F01-85A4-81A3268866E8}" presName="connector1" presStyleLbl="sibTrans2D1" presStyleIdx="0" presStyleCnt="3"/>
      <dgm:spPr/>
      <dgm:t>
        <a:bodyPr/>
        <a:lstStyle/>
        <a:p>
          <a:endParaRPr lang="en-US"/>
        </a:p>
      </dgm:t>
    </dgm:pt>
    <dgm:pt modelId="{99858CA5-040D-4D02-A199-D0E6E4EFD22A}" type="pres">
      <dgm:prSet presAssocID="{17CD31E6-A03A-437C-818F-CC4439B05F92}" presName="connector2" presStyleLbl="sibTrans2D1" presStyleIdx="1" presStyleCnt="3"/>
      <dgm:spPr/>
      <dgm:t>
        <a:bodyPr/>
        <a:lstStyle/>
        <a:p>
          <a:endParaRPr lang="en-US"/>
        </a:p>
      </dgm:t>
    </dgm:pt>
    <dgm:pt modelId="{C465DFE8-7B64-4EF1-82F4-D3D804E32313}" type="pres">
      <dgm:prSet presAssocID="{10C7FAC5-CD3F-457B-B690-0FEFE5ED26F6}" presName="connector3" presStyleLbl="sibTrans2D1" presStyleIdx="2" presStyleCnt="3"/>
      <dgm:spPr/>
      <dgm:t>
        <a:bodyPr/>
        <a:lstStyle/>
        <a:p>
          <a:endParaRPr lang="en-US"/>
        </a:p>
      </dgm:t>
    </dgm:pt>
  </dgm:ptLst>
  <dgm:cxnLst>
    <dgm:cxn modelId="{61E3904C-F7B4-704D-8DDA-127FEDF14EC3}" type="presOf" srcId="{7A02A775-F038-4F01-85A4-81A3268866E8}" destId="{B257DB1A-5D59-4B19-A2A7-EADF1F0C9813}" srcOrd="0" destOrd="0" presId="urn:microsoft.com/office/officeart/2005/8/layout/gear1"/>
    <dgm:cxn modelId="{574EBA24-08FA-4638-831A-4A5F5A056673}" srcId="{67389FA1-AEC1-4D72-B462-0C629AD2C105}" destId="{7F23DCF4-E345-472F-8AA6-F039D1D2E7A5}" srcOrd="1" destOrd="0" parTransId="{97E3229D-5B2F-4CD1-9D5B-B29035766518}" sibTransId="{17CD31E6-A03A-437C-818F-CC4439B05F92}"/>
    <dgm:cxn modelId="{631CBC50-158D-9B4B-94D0-F45A9691257F}" type="presOf" srcId="{555D413F-713B-4E36-8437-7E7B71254576}" destId="{DB8DC804-8449-4346-B362-097C7542AECE}" srcOrd="3" destOrd="0" presId="urn:microsoft.com/office/officeart/2005/8/layout/gear1"/>
    <dgm:cxn modelId="{B7C848B1-1C2D-4B44-BE64-7DD23AD77AEF}" type="presOf" srcId="{67389FA1-AEC1-4D72-B462-0C629AD2C105}" destId="{980087AA-0935-4073-8E38-A09110FB1B34}" srcOrd="0" destOrd="0" presId="urn:microsoft.com/office/officeart/2005/8/layout/gear1"/>
    <dgm:cxn modelId="{C0CF51F2-34AB-FB45-8735-5A288B2327F4}" type="presOf" srcId="{7F23DCF4-E345-472F-8AA6-F039D1D2E7A5}" destId="{B4E9B214-B21F-41BF-8B9D-C06E87F291B4}" srcOrd="2" destOrd="0" presId="urn:microsoft.com/office/officeart/2005/8/layout/gear1"/>
    <dgm:cxn modelId="{DFAA853B-BE8E-4254-8449-E5A7C5F02D4F}" srcId="{67389FA1-AEC1-4D72-B462-0C629AD2C105}" destId="{555D413F-713B-4E36-8437-7E7B71254576}" srcOrd="2" destOrd="0" parTransId="{AD9CCECA-25A4-4DD8-A982-829ACA666044}" sibTransId="{10C7FAC5-CD3F-457B-B690-0FEFE5ED26F6}"/>
    <dgm:cxn modelId="{8BED70EF-4E06-EF4A-BC4E-A343635F1D90}" type="presOf" srcId="{7F23DCF4-E345-472F-8AA6-F039D1D2E7A5}" destId="{9188B885-C83B-46C3-ACB6-8260BD45F171}" srcOrd="1" destOrd="0" presId="urn:microsoft.com/office/officeart/2005/8/layout/gear1"/>
    <dgm:cxn modelId="{5200D927-5D18-7C44-AE4C-F1BE67F03B80}" type="presOf" srcId="{555D413F-713B-4E36-8437-7E7B71254576}" destId="{B5AC4404-346F-4B93-9C13-D3546FCF4A7A}" srcOrd="0" destOrd="0" presId="urn:microsoft.com/office/officeart/2005/8/layout/gear1"/>
    <dgm:cxn modelId="{8AA1958A-ABC2-4478-ABE5-DCFAC23996EB}" srcId="{67389FA1-AEC1-4D72-B462-0C629AD2C105}" destId="{9705CCCB-85E8-4157-84A8-4FE6C8670E14}" srcOrd="0" destOrd="0" parTransId="{0D649520-33FA-4DB3-9298-8EE9B522A802}" sibTransId="{7A02A775-F038-4F01-85A4-81A3268866E8}"/>
    <dgm:cxn modelId="{2BD2E87C-8B79-0F48-A155-12D7685354A3}" type="presOf" srcId="{7F23DCF4-E345-472F-8AA6-F039D1D2E7A5}" destId="{8FF4CB8C-90F0-4204-9E0B-72B4510A8B43}" srcOrd="0" destOrd="0" presId="urn:microsoft.com/office/officeart/2005/8/layout/gear1"/>
    <dgm:cxn modelId="{D9E31CE1-06AD-DE49-AB33-3971ED5AE635}" type="presOf" srcId="{9705CCCB-85E8-4157-84A8-4FE6C8670E14}" destId="{783D9A27-853E-496A-BA87-F4855966C9A4}" srcOrd="1" destOrd="0" presId="urn:microsoft.com/office/officeart/2005/8/layout/gear1"/>
    <dgm:cxn modelId="{0D2E1980-C11F-C84A-9A3A-49C3AAC85A3C}" type="presOf" srcId="{555D413F-713B-4E36-8437-7E7B71254576}" destId="{D2128367-78C1-44B6-BE87-566FB22BDE7C}" srcOrd="2" destOrd="0" presId="urn:microsoft.com/office/officeart/2005/8/layout/gear1"/>
    <dgm:cxn modelId="{60CD5644-1B55-9D4A-AD87-3E0EAE076C35}" type="presOf" srcId="{555D413F-713B-4E36-8437-7E7B71254576}" destId="{8DA62CBD-BACE-4B2B-A0E3-D0DE743F7350}" srcOrd="1" destOrd="0" presId="urn:microsoft.com/office/officeart/2005/8/layout/gear1"/>
    <dgm:cxn modelId="{272BAA80-0414-3F49-956F-7A2F14E4DEB0}" type="presOf" srcId="{9705CCCB-85E8-4157-84A8-4FE6C8670E14}" destId="{4C533CA9-442B-4A82-8021-C37517DB6024}" srcOrd="0" destOrd="0" presId="urn:microsoft.com/office/officeart/2005/8/layout/gear1"/>
    <dgm:cxn modelId="{B0E08E65-CCFD-654C-B7F0-1F61D4C6A43C}" type="presOf" srcId="{9705CCCB-85E8-4157-84A8-4FE6C8670E14}" destId="{44F9FE83-E298-4C4C-BEDF-A7232FDCCAE2}" srcOrd="2" destOrd="0" presId="urn:microsoft.com/office/officeart/2005/8/layout/gear1"/>
    <dgm:cxn modelId="{6427167F-EE49-DC45-BDD8-4047102DD149}" type="presOf" srcId="{17CD31E6-A03A-437C-818F-CC4439B05F92}" destId="{99858CA5-040D-4D02-A199-D0E6E4EFD22A}" srcOrd="0" destOrd="0" presId="urn:microsoft.com/office/officeart/2005/8/layout/gear1"/>
    <dgm:cxn modelId="{E56FAEE5-DE23-CE46-AF05-43C2E842CF0E}" type="presOf" srcId="{10C7FAC5-CD3F-457B-B690-0FEFE5ED26F6}" destId="{C465DFE8-7B64-4EF1-82F4-D3D804E32313}" srcOrd="0" destOrd="0" presId="urn:microsoft.com/office/officeart/2005/8/layout/gear1"/>
    <dgm:cxn modelId="{9E47588B-D0C0-E141-B64C-8CA2C90A2FF3}" type="presParOf" srcId="{980087AA-0935-4073-8E38-A09110FB1B34}" destId="{4C533CA9-442B-4A82-8021-C37517DB6024}" srcOrd="0" destOrd="0" presId="urn:microsoft.com/office/officeart/2005/8/layout/gear1"/>
    <dgm:cxn modelId="{CB0B7617-0251-6B42-AD10-DB01BF28DCED}" type="presParOf" srcId="{980087AA-0935-4073-8E38-A09110FB1B34}" destId="{783D9A27-853E-496A-BA87-F4855966C9A4}" srcOrd="1" destOrd="0" presId="urn:microsoft.com/office/officeart/2005/8/layout/gear1"/>
    <dgm:cxn modelId="{40D575A9-8389-AD4B-8D1C-13A9F7DBA99A}" type="presParOf" srcId="{980087AA-0935-4073-8E38-A09110FB1B34}" destId="{44F9FE83-E298-4C4C-BEDF-A7232FDCCAE2}" srcOrd="2" destOrd="0" presId="urn:microsoft.com/office/officeart/2005/8/layout/gear1"/>
    <dgm:cxn modelId="{D812B6E3-027D-E14E-A531-0691792831A6}" type="presParOf" srcId="{980087AA-0935-4073-8E38-A09110FB1B34}" destId="{8FF4CB8C-90F0-4204-9E0B-72B4510A8B43}" srcOrd="3" destOrd="0" presId="urn:microsoft.com/office/officeart/2005/8/layout/gear1"/>
    <dgm:cxn modelId="{0310325A-264A-1D4B-9AB3-07512A859FE1}" type="presParOf" srcId="{980087AA-0935-4073-8E38-A09110FB1B34}" destId="{9188B885-C83B-46C3-ACB6-8260BD45F171}" srcOrd="4" destOrd="0" presId="urn:microsoft.com/office/officeart/2005/8/layout/gear1"/>
    <dgm:cxn modelId="{B21009D2-465F-9343-B753-3E1B1873864D}" type="presParOf" srcId="{980087AA-0935-4073-8E38-A09110FB1B34}" destId="{B4E9B214-B21F-41BF-8B9D-C06E87F291B4}" srcOrd="5" destOrd="0" presId="urn:microsoft.com/office/officeart/2005/8/layout/gear1"/>
    <dgm:cxn modelId="{79D47A5E-5C24-624D-AAE8-0CF93F8A6D0C}" type="presParOf" srcId="{980087AA-0935-4073-8E38-A09110FB1B34}" destId="{B5AC4404-346F-4B93-9C13-D3546FCF4A7A}" srcOrd="6" destOrd="0" presId="urn:microsoft.com/office/officeart/2005/8/layout/gear1"/>
    <dgm:cxn modelId="{B8418AF6-BF43-6040-8C2F-62FD9A0CCF41}" type="presParOf" srcId="{980087AA-0935-4073-8E38-A09110FB1B34}" destId="{8DA62CBD-BACE-4B2B-A0E3-D0DE743F7350}" srcOrd="7" destOrd="0" presId="urn:microsoft.com/office/officeart/2005/8/layout/gear1"/>
    <dgm:cxn modelId="{355DA12C-5C2D-6A4B-8441-6AEFBED0ECBC}" type="presParOf" srcId="{980087AA-0935-4073-8E38-A09110FB1B34}" destId="{D2128367-78C1-44B6-BE87-566FB22BDE7C}" srcOrd="8" destOrd="0" presId="urn:microsoft.com/office/officeart/2005/8/layout/gear1"/>
    <dgm:cxn modelId="{15D379AF-ADB1-1348-99D1-F8FF28CC4CB6}" type="presParOf" srcId="{980087AA-0935-4073-8E38-A09110FB1B34}" destId="{DB8DC804-8449-4346-B362-097C7542AECE}" srcOrd="9" destOrd="0" presId="urn:microsoft.com/office/officeart/2005/8/layout/gear1"/>
    <dgm:cxn modelId="{233B9DF6-A1BC-EA43-80C8-3B0A150B3A48}" type="presParOf" srcId="{980087AA-0935-4073-8E38-A09110FB1B34}" destId="{B257DB1A-5D59-4B19-A2A7-EADF1F0C9813}" srcOrd="10" destOrd="0" presId="urn:microsoft.com/office/officeart/2005/8/layout/gear1"/>
    <dgm:cxn modelId="{FA1A94D2-4B7E-B04A-8BCF-37A21E200C0F}" type="presParOf" srcId="{980087AA-0935-4073-8E38-A09110FB1B34}" destId="{99858CA5-040D-4D02-A199-D0E6E4EFD22A}" srcOrd="11" destOrd="0" presId="urn:microsoft.com/office/officeart/2005/8/layout/gear1"/>
    <dgm:cxn modelId="{78DF0BBD-2AB1-E34D-81F1-7730FBE4FA4E}" type="presParOf" srcId="{980087AA-0935-4073-8E38-A09110FB1B34}" destId="{C465DFE8-7B64-4EF1-82F4-D3D804E32313}" srcOrd="12" destOrd="0" presId="urn:microsoft.com/office/officeart/2005/8/layout/gear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120960-1D43-4633-A02E-1231AAD1EC16}" type="doc">
      <dgm:prSet loTypeId="urn:microsoft.com/office/officeart/2005/8/layout/equation1" loCatId="relationship" qsTypeId="urn:microsoft.com/office/officeart/2005/8/quickstyle/simple1" qsCatId="simple" csTypeId="urn:microsoft.com/office/officeart/2005/8/colors/accent2_2" csCatId="accent2" phldr="1"/>
      <dgm:spPr/>
    </dgm:pt>
    <dgm:pt modelId="{357BB1F7-66B0-42DE-9AEC-A8D5FA58675F}">
      <dgm:prSet phldrT="[Text]"/>
      <dgm:spPr/>
      <dgm:t>
        <a:bodyPr/>
        <a:lstStyle/>
        <a:p>
          <a:r>
            <a:rPr lang="en-US" dirty="0" smtClean="0"/>
            <a:t>Developer Complete</a:t>
          </a:r>
          <a:endParaRPr lang="en-US" dirty="0"/>
        </a:p>
      </dgm:t>
    </dgm:pt>
    <dgm:pt modelId="{2CE6EBD1-34EF-452A-B6EA-0C155F702160}" type="parTrans" cxnId="{F90C0500-9467-4525-A752-C84A864B36DB}">
      <dgm:prSet/>
      <dgm:spPr/>
      <dgm:t>
        <a:bodyPr/>
        <a:lstStyle/>
        <a:p>
          <a:endParaRPr lang="en-US"/>
        </a:p>
      </dgm:t>
    </dgm:pt>
    <dgm:pt modelId="{715E75DE-211B-4DD6-89E9-BCA5D1104E16}" type="sibTrans" cxnId="{F90C0500-9467-4525-A752-C84A864B36DB}">
      <dgm:prSet/>
      <dgm:spPr/>
      <dgm:t>
        <a:bodyPr/>
        <a:lstStyle/>
        <a:p>
          <a:endParaRPr lang="en-US"/>
        </a:p>
      </dgm:t>
    </dgm:pt>
    <dgm:pt modelId="{54DDA745-930B-46EA-A2B9-4819C8A71054}">
      <dgm:prSet phldrT="[Text]"/>
      <dgm:spPr/>
      <dgm:t>
        <a:bodyPr/>
        <a:lstStyle/>
        <a:p>
          <a:r>
            <a:rPr lang="en-US" dirty="0" smtClean="0"/>
            <a:t>Customer Acceptance</a:t>
          </a:r>
          <a:endParaRPr lang="en-US" dirty="0"/>
        </a:p>
      </dgm:t>
    </dgm:pt>
    <dgm:pt modelId="{AD3C7E49-D593-4256-8490-761F9CC9B350}" type="parTrans" cxnId="{0E5AA715-38A7-4446-B36B-38828522F95C}">
      <dgm:prSet/>
      <dgm:spPr/>
      <dgm:t>
        <a:bodyPr/>
        <a:lstStyle/>
        <a:p>
          <a:endParaRPr lang="en-US"/>
        </a:p>
      </dgm:t>
    </dgm:pt>
    <dgm:pt modelId="{0551E71B-7FCE-4237-9D3F-928F2698BADE}" type="sibTrans" cxnId="{0E5AA715-38A7-4446-B36B-38828522F95C}">
      <dgm:prSet/>
      <dgm:spPr/>
      <dgm:t>
        <a:bodyPr/>
        <a:lstStyle/>
        <a:p>
          <a:endParaRPr lang="en-US"/>
        </a:p>
      </dgm:t>
    </dgm:pt>
    <dgm:pt modelId="{6FF39DCA-5C4A-4324-A9D1-14BACB8EE398}">
      <dgm:prSet phldrT="[Text]"/>
      <dgm:spPr/>
      <dgm:t>
        <a:bodyPr/>
        <a:lstStyle/>
        <a:p>
          <a:r>
            <a:rPr lang="en-US" dirty="0" smtClean="0"/>
            <a:t>Testing Verification</a:t>
          </a:r>
          <a:endParaRPr lang="en-US" dirty="0"/>
        </a:p>
      </dgm:t>
    </dgm:pt>
    <dgm:pt modelId="{A7436751-D210-49D0-804E-AB3CB52ABED6}" type="parTrans" cxnId="{625B3E92-62EC-40F7-B827-F097440E38B0}">
      <dgm:prSet/>
      <dgm:spPr/>
      <dgm:t>
        <a:bodyPr/>
        <a:lstStyle/>
        <a:p>
          <a:endParaRPr lang="en-US"/>
        </a:p>
      </dgm:t>
    </dgm:pt>
    <dgm:pt modelId="{BEA7DABE-17A0-455A-81E2-7C1A0D31BF96}" type="sibTrans" cxnId="{625B3E92-62EC-40F7-B827-F097440E38B0}">
      <dgm:prSet/>
      <dgm:spPr/>
      <dgm:t>
        <a:bodyPr/>
        <a:lstStyle/>
        <a:p>
          <a:endParaRPr lang="en-US"/>
        </a:p>
      </dgm:t>
    </dgm:pt>
    <dgm:pt modelId="{C15F9EA6-10DE-4792-A84E-83FE6FE6C5C5}">
      <dgm:prSet phldrT="[Text]"/>
      <dgm:spPr/>
      <dgm:t>
        <a:bodyPr/>
        <a:lstStyle/>
        <a:p>
          <a:r>
            <a:rPr lang="en-US" dirty="0" smtClean="0"/>
            <a:t>Done!</a:t>
          </a:r>
          <a:endParaRPr lang="en-US" dirty="0"/>
        </a:p>
      </dgm:t>
    </dgm:pt>
    <dgm:pt modelId="{D5107D73-8C07-45D1-9EFC-997F39E75DF8}" type="parTrans" cxnId="{7EDE4B6F-8A68-42BA-92B1-09AF6DBA6549}">
      <dgm:prSet/>
      <dgm:spPr/>
      <dgm:t>
        <a:bodyPr/>
        <a:lstStyle/>
        <a:p>
          <a:endParaRPr lang="en-US"/>
        </a:p>
      </dgm:t>
    </dgm:pt>
    <dgm:pt modelId="{F9C8DC39-A700-4CA9-BDB8-6AF6D8E8A84C}" type="sibTrans" cxnId="{7EDE4B6F-8A68-42BA-92B1-09AF6DBA6549}">
      <dgm:prSet/>
      <dgm:spPr/>
      <dgm:t>
        <a:bodyPr/>
        <a:lstStyle/>
        <a:p>
          <a:endParaRPr lang="en-US"/>
        </a:p>
      </dgm:t>
    </dgm:pt>
    <dgm:pt modelId="{E68461A8-E54B-4FC7-BC56-24F3BB879D57}" type="pres">
      <dgm:prSet presAssocID="{96120960-1D43-4633-A02E-1231AAD1EC16}" presName="linearFlow" presStyleCnt="0">
        <dgm:presLayoutVars>
          <dgm:dir/>
          <dgm:resizeHandles val="exact"/>
        </dgm:presLayoutVars>
      </dgm:prSet>
      <dgm:spPr/>
    </dgm:pt>
    <dgm:pt modelId="{4DA6791A-BFC6-401A-B852-CE3E77D3CB5F}" type="pres">
      <dgm:prSet presAssocID="{357BB1F7-66B0-42DE-9AEC-A8D5FA58675F}" presName="node" presStyleLbl="node1" presStyleIdx="0" presStyleCnt="4">
        <dgm:presLayoutVars>
          <dgm:bulletEnabled val="1"/>
        </dgm:presLayoutVars>
      </dgm:prSet>
      <dgm:spPr/>
      <dgm:t>
        <a:bodyPr/>
        <a:lstStyle/>
        <a:p>
          <a:endParaRPr lang="en-US"/>
        </a:p>
      </dgm:t>
    </dgm:pt>
    <dgm:pt modelId="{BA9166E7-FDFD-49D2-A380-1DFB241278FE}" type="pres">
      <dgm:prSet presAssocID="{715E75DE-211B-4DD6-89E9-BCA5D1104E16}" presName="spacerL" presStyleCnt="0"/>
      <dgm:spPr/>
    </dgm:pt>
    <dgm:pt modelId="{E4097646-2791-4D81-8067-872E251AAF22}" type="pres">
      <dgm:prSet presAssocID="{715E75DE-211B-4DD6-89E9-BCA5D1104E16}" presName="sibTrans" presStyleLbl="sibTrans2D1" presStyleIdx="0" presStyleCnt="3"/>
      <dgm:spPr/>
      <dgm:t>
        <a:bodyPr/>
        <a:lstStyle/>
        <a:p>
          <a:endParaRPr lang="en-US"/>
        </a:p>
      </dgm:t>
    </dgm:pt>
    <dgm:pt modelId="{726DD450-5DE4-4B1A-8EBD-B3F8C52A41E9}" type="pres">
      <dgm:prSet presAssocID="{715E75DE-211B-4DD6-89E9-BCA5D1104E16}" presName="spacerR" presStyleCnt="0"/>
      <dgm:spPr/>
    </dgm:pt>
    <dgm:pt modelId="{A7D95931-F760-4B7C-B738-70BE48F79262}" type="pres">
      <dgm:prSet presAssocID="{54DDA745-930B-46EA-A2B9-4819C8A71054}" presName="node" presStyleLbl="node1" presStyleIdx="1" presStyleCnt="4">
        <dgm:presLayoutVars>
          <dgm:bulletEnabled val="1"/>
        </dgm:presLayoutVars>
      </dgm:prSet>
      <dgm:spPr/>
      <dgm:t>
        <a:bodyPr/>
        <a:lstStyle/>
        <a:p>
          <a:endParaRPr lang="en-US"/>
        </a:p>
      </dgm:t>
    </dgm:pt>
    <dgm:pt modelId="{530EF16A-ABC4-4299-BD9D-0D29BD8D6E40}" type="pres">
      <dgm:prSet presAssocID="{0551E71B-7FCE-4237-9D3F-928F2698BADE}" presName="spacerL" presStyleCnt="0"/>
      <dgm:spPr/>
    </dgm:pt>
    <dgm:pt modelId="{59AE21E1-EC27-4C25-87CF-3CD77A61433B}" type="pres">
      <dgm:prSet presAssocID="{0551E71B-7FCE-4237-9D3F-928F2698BADE}" presName="sibTrans" presStyleLbl="sibTrans2D1" presStyleIdx="1" presStyleCnt="3"/>
      <dgm:spPr/>
      <dgm:t>
        <a:bodyPr/>
        <a:lstStyle/>
        <a:p>
          <a:endParaRPr lang="en-US"/>
        </a:p>
      </dgm:t>
    </dgm:pt>
    <dgm:pt modelId="{C4405C87-C8AD-49E7-A281-7912601B243D}" type="pres">
      <dgm:prSet presAssocID="{0551E71B-7FCE-4237-9D3F-928F2698BADE}" presName="spacerR" presStyleCnt="0"/>
      <dgm:spPr/>
    </dgm:pt>
    <dgm:pt modelId="{D5BC4560-08A2-4A03-BD75-3A5C6B03E6BD}" type="pres">
      <dgm:prSet presAssocID="{6FF39DCA-5C4A-4324-A9D1-14BACB8EE398}" presName="node" presStyleLbl="node1" presStyleIdx="2" presStyleCnt="4">
        <dgm:presLayoutVars>
          <dgm:bulletEnabled val="1"/>
        </dgm:presLayoutVars>
      </dgm:prSet>
      <dgm:spPr/>
      <dgm:t>
        <a:bodyPr/>
        <a:lstStyle/>
        <a:p>
          <a:endParaRPr lang="en-US"/>
        </a:p>
      </dgm:t>
    </dgm:pt>
    <dgm:pt modelId="{F38952E0-BFA9-43CA-B587-7339010F665A}" type="pres">
      <dgm:prSet presAssocID="{BEA7DABE-17A0-455A-81E2-7C1A0D31BF96}" presName="spacerL" presStyleCnt="0"/>
      <dgm:spPr/>
    </dgm:pt>
    <dgm:pt modelId="{213113B8-26F3-4E6D-9593-3BDF2819A1DA}" type="pres">
      <dgm:prSet presAssocID="{BEA7DABE-17A0-455A-81E2-7C1A0D31BF96}" presName="sibTrans" presStyleLbl="sibTrans2D1" presStyleIdx="2" presStyleCnt="3"/>
      <dgm:spPr/>
      <dgm:t>
        <a:bodyPr/>
        <a:lstStyle/>
        <a:p>
          <a:endParaRPr lang="en-US"/>
        </a:p>
      </dgm:t>
    </dgm:pt>
    <dgm:pt modelId="{4CD1BC70-0BFC-426D-A627-2762532767C7}" type="pres">
      <dgm:prSet presAssocID="{BEA7DABE-17A0-455A-81E2-7C1A0D31BF96}" presName="spacerR" presStyleCnt="0"/>
      <dgm:spPr/>
    </dgm:pt>
    <dgm:pt modelId="{0EFCC1C2-FED3-4C7D-BF92-70DB340DB35A}" type="pres">
      <dgm:prSet presAssocID="{C15F9EA6-10DE-4792-A84E-83FE6FE6C5C5}" presName="node" presStyleLbl="node1" presStyleIdx="3" presStyleCnt="4">
        <dgm:presLayoutVars>
          <dgm:bulletEnabled val="1"/>
        </dgm:presLayoutVars>
      </dgm:prSet>
      <dgm:spPr/>
      <dgm:t>
        <a:bodyPr/>
        <a:lstStyle/>
        <a:p>
          <a:endParaRPr lang="en-US"/>
        </a:p>
      </dgm:t>
    </dgm:pt>
  </dgm:ptLst>
  <dgm:cxnLst>
    <dgm:cxn modelId="{0E5AA715-38A7-4446-B36B-38828522F95C}" srcId="{96120960-1D43-4633-A02E-1231AAD1EC16}" destId="{54DDA745-930B-46EA-A2B9-4819C8A71054}" srcOrd="1" destOrd="0" parTransId="{AD3C7E49-D593-4256-8490-761F9CC9B350}" sibTransId="{0551E71B-7FCE-4237-9D3F-928F2698BADE}"/>
    <dgm:cxn modelId="{EDD4CBE7-BAD1-4321-A4EA-B40D6D1E104B}" type="presOf" srcId="{BEA7DABE-17A0-455A-81E2-7C1A0D31BF96}" destId="{213113B8-26F3-4E6D-9593-3BDF2819A1DA}" srcOrd="0" destOrd="0" presId="urn:microsoft.com/office/officeart/2005/8/layout/equation1"/>
    <dgm:cxn modelId="{15D7FDEC-750D-4182-B3D6-91D96D4103B6}" type="presOf" srcId="{6FF39DCA-5C4A-4324-A9D1-14BACB8EE398}" destId="{D5BC4560-08A2-4A03-BD75-3A5C6B03E6BD}" srcOrd="0" destOrd="0" presId="urn:microsoft.com/office/officeart/2005/8/layout/equation1"/>
    <dgm:cxn modelId="{625B3E92-62EC-40F7-B827-F097440E38B0}" srcId="{96120960-1D43-4633-A02E-1231AAD1EC16}" destId="{6FF39DCA-5C4A-4324-A9D1-14BACB8EE398}" srcOrd="2" destOrd="0" parTransId="{A7436751-D210-49D0-804E-AB3CB52ABED6}" sibTransId="{BEA7DABE-17A0-455A-81E2-7C1A0D31BF96}"/>
    <dgm:cxn modelId="{D5EC6EDA-38A2-4B2A-BBC4-5DD634C72ADC}" type="presOf" srcId="{0551E71B-7FCE-4237-9D3F-928F2698BADE}" destId="{59AE21E1-EC27-4C25-87CF-3CD77A61433B}" srcOrd="0" destOrd="0" presId="urn:microsoft.com/office/officeart/2005/8/layout/equation1"/>
    <dgm:cxn modelId="{A57982D8-A90A-4303-81ED-2DB34E1EA692}" type="presOf" srcId="{96120960-1D43-4633-A02E-1231AAD1EC16}" destId="{E68461A8-E54B-4FC7-BC56-24F3BB879D57}" srcOrd="0" destOrd="0" presId="urn:microsoft.com/office/officeart/2005/8/layout/equation1"/>
    <dgm:cxn modelId="{7EDE4B6F-8A68-42BA-92B1-09AF6DBA6549}" srcId="{96120960-1D43-4633-A02E-1231AAD1EC16}" destId="{C15F9EA6-10DE-4792-A84E-83FE6FE6C5C5}" srcOrd="3" destOrd="0" parTransId="{D5107D73-8C07-45D1-9EFC-997F39E75DF8}" sibTransId="{F9C8DC39-A700-4CA9-BDB8-6AF6D8E8A84C}"/>
    <dgm:cxn modelId="{F90C0500-9467-4525-A752-C84A864B36DB}" srcId="{96120960-1D43-4633-A02E-1231AAD1EC16}" destId="{357BB1F7-66B0-42DE-9AEC-A8D5FA58675F}" srcOrd="0" destOrd="0" parTransId="{2CE6EBD1-34EF-452A-B6EA-0C155F702160}" sibTransId="{715E75DE-211B-4DD6-89E9-BCA5D1104E16}"/>
    <dgm:cxn modelId="{A18CE573-A642-45DB-9978-58CD86F8B30B}" type="presOf" srcId="{C15F9EA6-10DE-4792-A84E-83FE6FE6C5C5}" destId="{0EFCC1C2-FED3-4C7D-BF92-70DB340DB35A}" srcOrd="0" destOrd="0" presId="urn:microsoft.com/office/officeart/2005/8/layout/equation1"/>
    <dgm:cxn modelId="{C30868B4-19E8-4D1F-B1C5-BA7CAA17571D}" type="presOf" srcId="{357BB1F7-66B0-42DE-9AEC-A8D5FA58675F}" destId="{4DA6791A-BFC6-401A-B852-CE3E77D3CB5F}" srcOrd="0" destOrd="0" presId="urn:microsoft.com/office/officeart/2005/8/layout/equation1"/>
    <dgm:cxn modelId="{CD634641-4B3C-4C80-BBAC-AC34E8AB5AE6}" type="presOf" srcId="{715E75DE-211B-4DD6-89E9-BCA5D1104E16}" destId="{E4097646-2791-4D81-8067-872E251AAF22}" srcOrd="0" destOrd="0" presId="urn:microsoft.com/office/officeart/2005/8/layout/equation1"/>
    <dgm:cxn modelId="{1F19470C-EE58-4BA2-AF76-041B86C6E663}" type="presOf" srcId="{54DDA745-930B-46EA-A2B9-4819C8A71054}" destId="{A7D95931-F760-4B7C-B738-70BE48F79262}" srcOrd="0" destOrd="0" presId="urn:microsoft.com/office/officeart/2005/8/layout/equation1"/>
    <dgm:cxn modelId="{E295FDB5-F697-4859-BE6A-1A6933A25F75}" type="presParOf" srcId="{E68461A8-E54B-4FC7-BC56-24F3BB879D57}" destId="{4DA6791A-BFC6-401A-B852-CE3E77D3CB5F}" srcOrd="0" destOrd="0" presId="urn:microsoft.com/office/officeart/2005/8/layout/equation1"/>
    <dgm:cxn modelId="{4C3C355C-F8E9-4020-830A-E6DD47E79600}" type="presParOf" srcId="{E68461A8-E54B-4FC7-BC56-24F3BB879D57}" destId="{BA9166E7-FDFD-49D2-A380-1DFB241278FE}" srcOrd="1" destOrd="0" presId="urn:microsoft.com/office/officeart/2005/8/layout/equation1"/>
    <dgm:cxn modelId="{CD00D788-3555-4D65-9F7B-C1319F552C8A}" type="presParOf" srcId="{E68461A8-E54B-4FC7-BC56-24F3BB879D57}" destId="{E4097646-2791-4D81-8067-872E251AAF22}" srcOrd="2" destOrd="0" presId="urn:microsoft.com/office/officeart/2005/8/layout/equation1"/>
    <dgm:cxn modelId="{56FF782D-6470-4F4A-B87B-04864C5BF8BE}" type="presParOf" srcId="{E68461A8-E54B-4FC7-BC56-24F3BB879D57}" destId="{726DD450-5DE4-4B1A-8EBD-B3F8C52A41E9}" srcOrd="3" destOrd="0" presId="urn:microsoft.com/office/officeart/2005/8/layout/equation1"/>
    <dgm:cxn modelId="{67DE90BB-0CC8-436E-8EEC-DD39766BC515}" type="presParOf" srcId="{E68461A8-E54B-4FC7-BC56-24F3BB879D57}" destId="{A7D95931-F760-4B7C-B738-70BE48F79262}" srcOrd="4" destOrd="0" presId="urn:microsoft.com/office/officeart/2005/8/layout/equation1"/>
    <dgm:cxn modelId="{DF01D5D1-62A1-4345-9277-0B3C3DA2C86C}" type="presParOf" srcId="{E68461A8-E54B-4FC7-BC56-24F3BB879D57}" destId="{530EF16A-ABC4-4299-BD9D-0D29BD8D6E40}" srcOrd="5" destOrd="0" presId="urn:microsoft.com/office/officeart/2005/8/layout/equation1"/>
    <dgm:cxn modelId="{07DC73AE-B382-4A63-A6B1-4A2E059BA532}" type="presParOf" srcId="{E68461A8-E54B-4FC7-BC56-24F3BB879D57}" destId="{59AE21E1-EC27-4C25-87CF-3CD77A61433B}" srcOrd="6" destOrd="0" presId="urn:microsoft.com/office/officeart/2005/8/layout/equation1"/>
    <dgm:cxn modelId="{140634F8-8F1E-4BBD-A9F8-19F84B3F888F}" type="presParOf" srcId="{E68461A8-E54B-4FC7-BC56-24F3BB879D57}" destId="{C4405C87-C8AD-49E7-A281-7912601B243D}" srcOrd="7" destOrd="0" presId="urn:microsoft.com/office/officeart/2005/8/layout/equation1"/>
    <dgm:cxn modelId="{029B5A6D-A758-4D12-9BBD-9A2D89E8FCCF}" type="presParOf" srcId="{E68461A8-E54B-4FC7-BC56-24F3BB879D57}" destId="{D5BC4560-08A2-4A03-BD75-3A5C6B03E6BD}" srcOrd="8" destOrd="0" presId="urn:microsoft.com/office/officeart/2005/8/layout/equation1"/>
    <dgm:cxn modelId="{A8E442CB-81FB-4427-B6B2-050DB423A01A}" type="presParOf" srcId="{E68461A8-E54B-4FC7-BC56-24F3BB879D57}" destId="{F38952E0-BFA9-43CA-B587-7339010F665A}" srcOrd="9" destOrd="0" presId="urn:microsoft.com/office/officeart/2005/8/layout/equation1"/>
    <dgm:cxn modelId="{8B04133E-6E4D-471E-948A-460D04297D92}" type="presParOf" srcId="{E68461A8-E54B-4FC7-BC56-24F3BB879D57}" destId="{213113B8-26F3-4E6D-9593-3BDF2819A1DA}" srcOrd="10" destOrd="0" presId="urn:microsoft.com/office/officeart/2005/8/layout/equation1"/>
    <dgm:cxn modelId="{FC0D214E-DED3-4925-BDF2-724F0BBE7D48}" type="presParOf" srcId="{E68461A8-E54B-4FC7-BC56-24F3BB879D57}" destId="{4CD1BC70-0BFC-426D-A627-2762532767C7}" srcOrd="11" destOrd="0" presId="urn:microsoft.com/office/officeart/2005/8/layout/equation1"/>
    <dgm:cxn modelId="{3A49F83A-A11C-474B-A6FF-1EE46E7A551F}" type="presParOf" srcId="{E68461A8-E54B-4FC7-BC56-24F3BB879D57}" destId="{0EFCC1C2-FED3-4C7D-BF92-70DB340DB35A}"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3C4FE3-424B-4493-9543-2966DDB507D1}"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D3CA477C-8107-40D9-8C48-F67AD5555328}">
      <dgm:prSet phldrT="[Text]" custT="1"/>
      <dgm:spPr/>
      <dgm:t>
        <a:bodyPr/>
        <a:lstStyle/>
        <a:p>
          <a:r>
            <a:rPr lang="en-US" sz="7200" dirty="0" smtClean="0">
              <a:latin typeface="Blackadder ITC" pitchFamily="82" charset="0"/>
            </a:rPr>
            <a:t>Big</a:t>
          </a:r>
          <a:endParaRPr lang="en-US" sz="7200" dirty="0">
            <a:latin typeface="Blackadder ITC" pitchFamily="82" charset="0"/>
          </a:endParaRPr>
        </a:p>
      </dgm:t>
    </dgm:pt>
    <dgm:pt modelId="{F40A1D9D-098A-4787-A3FA-F73AFC4A4214}" type="parTrans" cxnId="{A1578D15-1B5C-43FF-9BC6-289494C96EB5}">
      <dgm:prSet/>
      <dgm:spPr/>
      <dgm:t>
        <a:bodyPr/>
        <a:lstStyle/>
        <a:p>
          <a:endParaRPr lang="en-US"/>
        </a:p>
      </dgm:t>
    </dgm:pt>
    <dgm:pt modelId="{2712EB4E-EF65-4001-A054-99A80FDC872A}" type="sibTrans" cxnId="{A1578D15-1B5C-43FF-9BC6-289494C96EB5}">
      <dgm:prSet/>
      <dgm:spPr/>
      <dgm:t>
        <a:bodyPr/>
        <a:lstStyle/>
        <a:p>
          <a:endParaRPr lang="en-US"/>
        </a:p>
      </dgm:t>
    </dgm:pt>
    <dgm:pt modelId="{9B8D47AE-094C-4D28-8C61-BB59BB451EE5}">
      <dgm:prSet phldrT="[Text]" custT="1"/>
      <dgm:spPr/>
      <dgm:t>
        <a:bodyPr/>
        <a:lstStyle/>
        <a:p>
          <a:r>
            <a:rPr lang="en-US" sz="2000" dirty="0" smtClean="0">
              <a:latin typeface="Calibri" pitchFamily="34" charset="0"/>
              <a:cs typeface="Calibri" pitchFamily="34" charset="0"/>
            </a:rPr>
            <a:t>Easier to comprehend from a distance</a:t>
          </a:r>
          <a:endParaRPr lang="en-US" sz="2000" dirty="0">
            <a:latin typeface="Calibri" pitchFamily="34" charset="0"/>
            <a:cs typeface="Calibri" pitchFamily="34" charset="0"/>
          </a:endParaRPr>
        </a:p>
      </dgm:t>
    </dgm:pt>
    <dgm:pt modelId="{03C7550E-ECBC-4404-8A8F-53FADF084F64}" type="parTrans" cxnId="{3F1D421E-72E1-4CE4-AC82-2CA7CF554BFA}">
      <dgm:prSet/>
      <dgm:spPr/>
      <dgm:t>
        <a:bodyPr/>
        <a:lstStyle/>
        <a:p>
          <a:endParaRPr lang="en-US"/>
        </a:p>
      </dgm:t>
    </dgm:pt>
    <dgm:pt modelId="{B8C040FE-373B-4E68-A2FC-BDC3646C9086}" type="sibTrans" cxnId="{3F1D421E-72E1-4CE4-AC82-2CA7CF554BFA}">
      <dgm:prSet/>
      <dgm:spPr/>
      <dgm:t>
        <a:bodyPr/>
        <a:lstStyle/>
        <a:p>
          <a:endParaRPr lang="en-US"/>
        </a:p>
      </dgm:t>
    </dgm:pt>
    <dgm:pt modelId="{FC8CFF8E-098E-4F05-B076-5693DD9DCB06}">
      <dgm:prSet phldrT="[Text]" custT="1"/>
      <dgm:spPr>
        <a:solidFill>
          <a:srgbClr val="6BB13A"/>
        </a:solidFill>
      </dgm:spPr>
      <dgm:t>
        <a:bodyPr/>
        <a:lstStyle/>
        <a:p>
          <a:r>
            <a:rPr lang="en-US" sz="7200" dirty="0" smtClean="0">
              <a:latin typeface="Chiller" pitchFamily="82" charset="0"/>
            </a:rPr>
            <a:t>Visible</a:t>
          </a:r>
          <a:endParaRPr lang="en-US" sz="7200" dirty="0">
            <a:latin typeface="Chiller" pitchFamily="82" charset="0"/>
          </a:endParaRPr>
        </a:p>
      </dgm:t>
    </dgm:pt>
    <dgm:pt modelId="{0A7285E1-053A-4665-93EF-0DFC8AE3EEDA}" type="parTrans" cxnId="{11D0BAC9-8E7D-4D6E-BD8F-2B4062A95BCA}">
      <dgm:prSet/>
      <dgm:spPr/>
      <dgm:t>
        <a:bodyPr/>
        <a:lstStyle/>
        <a:p>
          <a:endParaRPr lang="en-US"/>
        </a:p>
      </dgm:t>
    </dgm:pt>
    <dgm:pt modelId="{14F63FE9-FA9A-40C6-86FD-8487B5587A4F}" type="sibTrans" cxnId="{11D0BAC9-8E7D-4D6E-BD8F-2B4062A95BCA}">
      <dgm:prSet/>
      <dgm:spPr/>
      <dgm:t>
        <a:bodyPr/>
        <a:lstStyle/>
        <a:p>
          <a:endParaRPr lang="en-US"/>
        </a:p>
      </dgm:t>
    </dgm:pt>
    <dgm:pt modelId="{0221BBA8-C6BB-41D4-8292-41C6C2EE6F79}">
      <dgm:prSet phldrT="[Text]" custT="1"/>
      <dgm:spPr/>
      <dgm:t>
        <a:bodyPr/>
        <a:lstStyle/>
        <a:p>
          <a:r>
            <a:rPr lang="en-US" sz="2000" dirty="0" smtClean="0">
              <a:latin typeface="Calibri" pitchFamily="34" charset="0"/>
              <a:cs typeface="Calibri" pitchFamily="34" charset="0"/>
            </a:rPr>
            <a:t>To the core team</a:t>
          </a:r>
          <a:endParaRPr lang="en-US" sz="2000" dirty="0">
            <a:latin typeface="Calibri" pitchFamily="34" charset="0"/>
            <a:cs typeface="Calibri" pitchFamily="34" charset="0"/>
          </a:endParaRPr>
        </a:p>
      </dgm:t>
    </dgm:pt>
    <dgm:pt modelId="{3E39D02E-374D-408D-B0BF-15D77EAB3F5F}" type="parTrans" cxnId="{BA1D15C5-F55A-454C-B961-CC7A83CF72BC}">
      <dgm:prSet/>
      <dgm:spPr/>
      <dgm:t>
        <a:bodyPr/>
        <a:lstStyle/>
        <a:p>
          <a:endParaRPr lang="en-US"/>
        </a:p>
      </dgm:t>
    </dgm:pt>
    <dgm:pt modelId="{4E75283C-C2FC-4DEE-9BBF-DFFE31ECC972}" type="sibTrans" cxnId="{BA1D15C5-F55A-454C-B961-CC7A83CF72BC}">
      <dgm:prSet/>
      <dgm:spPr/>
      <dgm:t>
        <a:bodyPr/>
        <a:lstStyle/>
        <a:p>
          <a:endParaRPr lang="en-US"/>
        </a:p>
      </dgm:t>
    </dgm:pt>
    <dgm:pt modelId="{1432779F-E022-48C7-9B53-D483C7E350CB}">
      <dgm:prSet phldrT="[Text]" custT="1"/>
      <dgm:spPr/>
      <dgm:t>
        <a:bodyPr/>
        <a:lstStyle/>
        <a:p>
          <a:r>
            <a:rPr lang="en-US" sz="2000" dirty="0" smtClean="0">
              <a:latin typeface="Calibri" pitchFamily="34" charset="0"/>
              <a:cs typeface="Calibri" pitchFamily="34" charset="0"/>
            </a:rPr>
            <a:t>To any stakeholders walking by!</a:t>
          </a:r>
          <a:endParaRPr lang="en-US" sz="2000" dirty="0">
            <a:latin typeface="Calibri" pitchFamily="34" charset="0"/>
            <a:cs typeface="Calibri" pitchFamily="34" charset="0"/>
          </a:endParaRPr>
        </a:p>
      </dgm:t>
    </dgm:pt>
    <dgm:pt modelId="{C8FFAF46-F6CF-472A-8194-D150DFBF175D}" type="parTrans" cxnId="{357D674D-EECE-4C0E-9614-CE7A667A512F}">
      <dgm:prSet/>
      <dgm:spPr/>
      <dgm:t>
        <a:bodyPr/>
        <a:lstStyle/>
        <a:p>
          <a:endParaRPr lang="en-US"/>
        </a:p>
      </dgm:t>
    </dgm:pt>
    <dgm:pt modelId="{DF9B62AD-37CF-4F37-B279-9F8342FEB7BC}" type="sibTrans" cxnId="{357D674D-EECE-4C0E-9614-CE7A667A512F}">
      <dgm:prSet/>
      <dgm:spPr/>
      <dgm:t>
        <a:bodyPr/>
        <a:lstStyle/>
        <a:p>
          <a:endParaRPr lang="en-US"/>
        </a:p>
      </dgm:t>
    </dgm:pt>
    <dgm:pt modelId="{00C39BF0-DAE1-47F9-973B-A0D2806D0842}">
      <dgm:prSet phldrT="[Text]"/>
      <dgm:spPr>
        <a:solidFill>
          <a:schemeClr val="accent1">
            <a:lumMod val="75000"/>
          </a:schemeClr>
        </a:solidFill>
      </dgm:spPr>
      <dgm:t>
        <a:bodyPr/>
        <a:lstStyle/>
        <a:p>
          <a:r>
            <a:rPr lang="en-US" dirty="0" smtClean="0">
              <a:latin typeface="Forte" pitchFamily="66" charset="0"/>
            </a:rPr>
            <a:t>Chart</a:t>
          </a:r>
          <a:endParaRPr lang="en-US" dirty="0">
            <a:latin typeface="Forte" pitchFamily="66" charset="0"/>
          </a:endParaRPr>
        </a:p>
      </dgm:t>
    </dgm:pt>
    <dgm:pt modelId="{64390897-3A47-48F0-8FD2-0E21540289B1}" type="parTrans" cxnId="{49DA0ECD-F0EB-4C7A-81FD-779D1ABDE93D}">
      <dgm:prSet/>
      <dgm:spPr/>
      <dgm:t>
        <a:bodyPr/>
        <a:lstStyle/>
        <a:p>
          <a:endParaRPr lang="en-US"/>
        </a:p>
      </dgm:t>
    </dgm:pt>
    <dgm:pt modelId="{FD1DCB11-B82C-4648-B6A7-695175743526}" type="sibTrans" cxnId="{49DA0ECD-F0EB-4C7A-81FD-779D1ABDE93D}">
      <dgm:prSet/>
      <dgm:spPr/>
      <dgm:t>
        <a:bodyPr/>
        <a:lstStyle/>
        <a:p>
          <a:endParaRPr lang="en-US"/>
        </a:p>
      </dgm:t>
    </dgm:pt>
    <dgm:pt modelId="{3AEEC265-2BED-4859-BA8E-265F3DB78FC1}">
      <dgm:prSet phldrT="[Text]" custT="1"/>
      <dgm:spPr/>
      <dgm:t>
        <a:bodyPr/>
        <a:lstStyle/>
        <a:p>
          <a:r>
            <a:rPr lang="en-US" sz="2000" dirty="0" smtClean="0">
              <a:latin typeface="Calibri" pitchFamily="34" charset="0"/>
              <a:cs typeface="Calibri" pitchFamily="34" charset="0"/>
            </a:rPr>
            <a:t>Low-tech</a:t>
          </a:r>
          <a:endParaRPr lang="en-US" sz="2000" dirty="0">
            <a:latin typeface="Calibri" pitchFamily="34" charset="0"/>
            <a:cs typeface="Calibri" pitchFamily="34" charset="0"/>
          </a:endParaRPr>
        </a:p>
      </dgm:t>
    </dgm:pt>
    <dgm:pt modelId="{90A544CE-D4D9-4E65-8CF1-7027245EBB4C}" type="parTrans" cxnId="{51E4BBAE-2A08-4194-A1A0-22C8CF263FA2}">
      <dgm:prSet/>
      <dgm:spPr/>
      <dgm:t>
        <a:bodyPr/>
        <a:lstStyle/>
        <a:p>
          <a:endParaRPr lang="en-US"/>
        </a:p>
      </dgm:t>
    </dgm:pt>
    <dgm:pt modelId="{73BE8235-10A9-42A7-987D-B380001B62B9}" type="sibTrans" cxnId="{51E4BBAE-2A08-4194-A1A0-22C8CF263FA2}">
      <dgm:prSet/>
      <dgm:spPr/>
      <dgm:t>
        <a:bodyPr/>
        <a:lstStyle/>
        <a:p>
          <a:endParaRPr lang="en-US"/>
        </a:p>
      </dgm:t>
    </dgm:pt>
    <dgm:pt modelId="{DB72CA76-4192-4F0A-92C5-AB9B75F45A77}">
      <dgm:prSet phldrT="[Text]" custT="1"/>
      <dgm:spPr/>
      <dgm:t>
        <a:bodyPr/>
        <a:lstStyle/>
        <a:p>
          <a:r>
            <a:rPr lang="en-US" sz="2000" dirty="0" smtClean="0">
              <a:latin typeface="Calibri" pitchFamily="34" charset="0"/>
              <a:cs typeface="Calibri" pitchFamily="34" charset="0"/>
            </a:rPr>
            <a:t>Whiteboard + pen</a:t>
          </a:r>
          <a:endParaRPr lang="en-US" sz="2000" dirty="0">
            <a:latin typeface="Calibri" pitchFamily="34" charset="0"/>
            <a:cs typeface="Calibri" pitchFamily="34" charset="0"/>
          </a:endParaRPr>
        </a:p>
      </dgm:t>
    </dgm:pt>
    <dgm:pt modelId="{B54DA00D-4A05-4DD8-BC6E-2FDD8BBBB485}" type="parTrans" cxnId="{10204846-DA54-4F04-A829-3C15996A6836}">
      <dgm:prSet/>
      <dgm:spPr/>
      <dgm:t>
        <a:bodyPr/>
        <a:lstStyle/>
        <a:p>
          <a:endParaRPr lang="en-US"/>
        </a:p>
      </dgm:t>
    </dgm:pt>
    <dgm:pt modelId="{7067B13F-3210-495B-B479-7EFEA92915D9}" type="sibTrans" cxnId="{10204846-DA54-4F04-A829-3C15996A6836}">
      <dgm:prSet/>
      <dgm:spPr/>
      <dgm:t>
        <a:bodyPr/>
        <a:lstStyle/>
        <a:p>
          <a:endParaRPr lang="en-US"/>
        </a:p>
      </dgm:t>
    </dgm:pt>
    <dgm:pt modelId="{3FAD21CF-3984-4BD5-A4F0-95480A855619}">
      <dgm:prSet phldrT="[Text]" custT="1"/>
      <dgm:spPr/>
      <dgm:t>
        <a:bodyPr/>
        <a:lstStyle/>
        <a:p>
          <a:r>
            <a:rPr lang="en-US" sz="2000" dirty="0" smtClean="0">
              <a:latin typeface="Calibri" pitchFamily="34" charset="0"/>
              <a:cs typeface="Calibri" pitchFamily="34" charset="0"/>
            </a:rPr>
            <a:t>Butcher’s paper</a:t>
          </a:r>
          <a:endParaRPr lang="en-US" sz="2000" dirty="0">
            <a:latin typeface="Calibri" pitchFamily="34" charset="0"/>
            <a:cs typeface="Calibri" pitchFamily="34" charset="0"/>
          </a:endParaRPr>
        </a:p>
      </dgm:t>
    </dgm:pt>
    <dgm:pt modelId="{25FA3127-DE31-42E2-9509-1C130DC1E8B0}" type="parTrans" cxnId="{6D18A416-A2B5-4AEC-9672-BEBCDD52C27C}">
      <dgm:prSet/>
      <dgm:spPr/>
      <dgm:t>
        <a:bodyPr/>
        <a:lstStyle/>
        <a:p>
          <a:endParaRPr lang="en-US"/>
        </a:p>
      </dgm:t>
    </dgm:pt>
    <dgm:pt modelId="{773EE989-F998-4B25-B26B-9B283DBC9888}" type="sibTrans" cxnId="{6D18A416-A2B5-4AEC-9672-BEBCDD52C27C}">
      <dgm:prSet/>
      <dgm:spPr/>
      <dgm:t>
        <a:bodyPr/>
        <a:lstStyle/>
        <a:p>
          <a:endParaRPr lang="en-US"/>
        </a:p>
      </dgm:t>
    </dgm:pt>
    <dgm:pt modelId="{8B89C052-8935-4729-8F6D-E8EC2853F71E}">
      <dgm:prSet phldrT="[Text]" custT="1"/>
      <dgm:spPr/>
      <dgm:t>
        <a:bodyPr/>
        <a:lstStyle/>
        <a:p>
          <a:r>
            <a:rPr lang="en-US" sz="2000" dirty="0" smtClean="0">
              <a:latin typeface="Calibri" pitchFamily="34" charset="0"/>
              <a:cs typeface="Calibri" pitchFamily="34" charset="0"/>
            </a:rPr>
            <a:t>Focus on key project metrics</a:t>
          </a:r>
          <a:endParaRPr lang="en-US" sz="2000" dirty="0">
            <a:latin typeface="Calibri" pitchFamily="34" charset="0"/>
            <a:cs typeface="Calibri" pitchFamily="34" charset="0"/>
          </a:endParaRPr>
        </a:p>
      </dgm:t>
    </dgm:pt>
    <dgm:pt modelId="{C1A816B9-3CB9-4860-B8BF-4774BCFE8F3A}" type="parTrans" cxnId="{B3B23524-5051-446F-BB8D-B08BE75AA4EB}">
      <dgm:prSet/>
      <dgm:spPr/>
      <dgm:t>
        <a:bodyPr/>
        <a:lstStyle/>
        <a:p>
          <a:endParaRPr lang="en-US"/>
        </a:p>
      </dgm:t>
    </dgm:pt>
    <dgm:pt modelId="{355A95F4-C109-470F-88AF-C34FAD941099}" type="sibTrans" cxnId="{B3B23524-5051-446F-BB8D-B08BE75AA4EB}">
      <dgm:prSet/>
      <dgm:spPr/>
      <dgm:t>
        <a:bodyPr/>
        <a:lstStyle/>
        <a:p>
          <a:endParaRPr lang="en-US"/>
        </a:p>
      </dgm:t>
    </dgm:pt>
    <dgm:pt modelId="{78796E7D-AFAF-4F4B-859F-1F318DE74D05}">
      <dgm:prSet phldrT="[Text]" custT="1"/>
      <dgm:spPr/>
      <dgm:t>
        <a:bodyPr/>
        <a:lstStyle/>
        <a:p>
          <a:r>
            <a:rPr lang="en-US" sz="2000" dirty="0" smtClean="0">
              <a:latin typeface="Calibri" pitchFamily="34" charset="0"/>
              <a:cs typeface="Calibri" pitchFamily="34" charset="0"/>
            </a:rPr>
            <a:t>Don’t force people to search for information</a:t>
          </a:r>
          <a:endParaRPr lang="en-US" sz="2000" dirty="0">
            <a:latin typeface="Calibri" pitchFamily="34" charset="0"/>
            <a:cs typeface="Calibri" pitchFamily="34" charset="0"/>
          </a:endParaRPr>
        </a:p>
      </dgm:t>
    </dgm:pt>
    <dgm:pt modelId="{DF4BD8CD-AFCE-45B8-A463-48F1A4563C57}" type="parTrans" cxnId="{EC3171FA-A849-40B7-A5BB-822B043E474F}">
      <dgm:prSet/>
      <dgm:spPr/>
      <dgm:t>
        <a:bodyPr/>
        <a:lstStyle/>
        <a:p>
          <a:endParaRPr lang="en-US"/>
        </a:p>
      </dgm:t>
    </dgm:pt>
    <dgm:pt modelId="{4DD1FAFF-AC1F-4E68-9AEF-636653DCC382}" type="sibTrans" cxnId="{EC3171FA-A849-40B7-A5BB-822B043E474F}">
      <dgm:prSet/>
      <dgm:spPr/>
      <dgm:t>
        <a:bodyPr/>
        <a:lstStyle/>
        <a:p>
          <a:endParaRPr lang="en-US"/>
        </a:p>
      </dgm:t>
    </dgm:pt>
    <dgm:pt modelId="{7AB44486-0BB0-4B9B-A52C-E530A5286407}">
      <dgm:prSet phldrT="[Text]" custT="1"/>
      <dgm:spPr/>
      <dgm:t>
        <a:bodyPr/>
        <a:lstStyle/>
        <a:p>
          <a:r>
            <a:rPr lang="en-US" sz="2000" dirty="0" smtClean="0">
              <a:latin typeface="Calibri" pitchFamily="34" charset="0"/>
              <a:cs typeface="Calibri" pitchFamily="34" charset="0"/>
            </a:rPr>
            <a:t>Don’t be afraid to highlight issues</a:t>
          </a:r>
          <a:endParaRPr lang="en-US" sz="2000" dirty="0">
            <a:latin typeface="Calibri" pitchFamily="34" charset="0"/>
            <a:cs typeface="Calibri" pitchFamily="34" charset="0"/>
          </a:endParaRPr>
        </a:p>
      </dgm:t>
    </dgm:pt>
    <dgm:pt modelId="{CC634806-E71D-4376-8C38-ECC91EB3FB8D}" type="parTrans" cxnId="{D7D4AA17-8B76-489B-9730-A554C5B19A35}">
      <dgm:prSet/>
      <dgm:spPr/>
      <dgm:t>
        <a:bodyPr/>
        <a:lstStyle/>
        <a:p>
          <a:endParaRPr lang="en-US"/>
        </a:p>
      </dgm:t>
    </dgm:pt>
    <dgm:pt modelId="{720647F0-97C0-4D0E-AF02-19AA42863002}" type="sibTrans" cxnId="{D7D4AA17-8B76-489B-9730-A554C5B19A35}">
      <dgm:prSet/>
      <dgm:spPr/>
      <dgm:t>
        <a:bodyPr/>
        <a:lstStyle/>
        <a:p>
          <a:endParaRPr lang="en-US"/>
        </a:p>
      </dgm:t>
    </dgm:pt>
    <dgm:pt modelId="{2B939781-7B93-4814-8322-06CBEAA34A71}" type="pres">
      <dgm:prSet presAssocID="{043C4FE3-424B-4493-9543-2966DDB507D1}" presName="Name0" presStyleCnt="0">
        <dgm:presLayoutVars>
          <dgm:dir/>
          <dgm:animLvl val="lvl"/>
          <dgm:resizeHandles val="exact"/>
        </dgm:presLayoutVars>
      </dgm:prSet>
      <dgm:spPr/>
      <dgm:t>
        <a:bodyPr/>
        <a:lstStyle/>
        <a:p>
          <a:endParaRPr lang="en-US"/>
        </a:p>
      </dgm:t>
    </dgm:pt>
    <dgm:pt modelId="{B725079F-A2F3-4A68-A707-7FB6042CD1BB}" type="pres">
      <dgm:prSet presAssocID="{D3CA477C-8107-40D9-8C48-F67AD5555328}" presName="linNode" presStyleCnt="0"/>
      <dgm:spPr/>
      <dgm:t>
        <a:bodyPr/>
        <a:lstStyle/>
        <a:p>
          <a:endParaRPr lang="en-US"/>
        </a:p>
      </dgm:t>
    </dgm:pt>
    <dgm:pt modelId="{E15A3CBD-E284-4FB0-9CE9-F6581DCE21D8}" type="pres">
      <dgm:prSet presAssocID="{D3CA477C-8107-40D9-8C48-F67AD5555328}" presName="parentText" presStyleLbl="node1" presStyleIdx="0" presStyleCnt="3" custScaleX="76768">
        <dgm:presLayoutVars>
          <dgm:chMax val="1"/>
          <dgm:bulletEnabled val="1"/>
        </dgm:presLayoutVars>
      </dgm:prSet>
      <dgm:spPr/>
      <dgm:t>
        <a:bodyPr/>
        <a:lstStyle/>
        <a:p>
          <a:endParaRPr lang="en-US"/>
        </a:p>
      </dgm:t>
    </dgm:pt>
    <dgm:pt modelId="{A38D9955-8027-43BC-AFD2-6F1F0E506D78}" type="pres">
      <dgm:prSet presAssocID="{D3CA477C-8107-40D9-8C48-F67AD5555328}" presName="descendantText" presStyleLbl="alignAccFollowNode1" presStyleIdx="0" presStyleCnt="3">
        <dgm:presLayoutVars>
          <dgm:bulletEnabled val="1"/>
        </dgm:presLayoutVars>
      </dgm:prSet>
      <dgm:spPr/>
      <dgm:t>
        <a:bodyPr/>
        <a:lstStyle/>
        <a:p>
          <a:endParaRPr lang="en-US"/>
        </a:p>
      </dgm:t>
    </dgm:pt>
    <dgm:pt modelId="{CAB3E97B-4F63-43E7-AD2C-BB3625E49825}" type="pres">
      <dgm:prSet presAssocID="{2712EB4E-EF65-4001-A054-99A80FDC872A}" presName="sp" presStyleCnt="0"/>
      <dgm:spPr/>
      <dgm:t>
        <a:bodyPr/>
        <a:lstStyle/>
        <a:p>
          <a:endParaRPr lang="en-US"/>
        </a:p>
      </dgm:t>
    </dgm:pt>
    <dgm:pt modelId="{DEEFEF78-D27D-4F76-9F9A-233A9C9A58C2}" type="pres">
      <dgm:prSet presAssocID="{FC8CFF8E-098E-4F05-B076-5693DD9DCB06}" presName="linNode" presStyleCnt="0"/>
      <dgm:spPr/>
      <dgm:t>
        <a:bodyPr/>
        <a:lstStyle/>
        <a:p>
          <a:endParaRPr lang="en-US"/>
        </a:p>
      </dgm:t>
    </dgm:pt>
    <dgm:pt modelId="{A736888C-F7DF-4433-B726-DB854551F385}" type="pres">
      <dgm:prSet presAssocID="{FC8CFF8E-098E-4F05-B076-5693DD9DCB06}" presName="parentText" presStyleLbl="node1" presStyleIdx="1" presStyleCnt="3" custScaleX="129712">
        <dgm:presLayoutVars>
          <dgm:chMax val="1"/>
          <dgm:bulletEnabled val="1"/>
        </dgm:presLayoutVars>
      </dgm:prSet>
      <dgm:spPr/>
      <dgm:t>
        <a:bodyPr/>
        <a:lstStyle/>
        <a:p>
          <a:endParaRPr lang="en-US"/>
        </a:p>
      </dgm:t>
    </dgm:pt>
    <dgm:pt modelId="{85EB3BAE-DC84-4A4B-B60C-D7D5851ECA1B}" type="pres">
      <dgm:prSet presAssocID="{FC8CFF8E-098E-4F05-B076-5693DD9DCB06}" presName="descendantText" presStyleLbl="alignAccFollowNode1" presStyleIdx="1" presStyleCnt="3">
        <dgm:presLayoutVars>
          <dgm:bulletEnabled val="1"/>
        </dgm:presLayoutVars>
      </dgm:prSet>
      <dgm:spPr/>
      <dgm:t>
        <a:bodyPr/>
        <a:lstStyle/>
        <a:p>
          <a:endParaRPr lang="en-US"/>
        </a:p>
      </dgm:t>
    </dgm:pt>
    <dgm:pt modelId="{2E89A880-FB6B-476E-8DC8-F196BC578ED5}" type="pres">
      <dgm:prSet presAssocID="{14F63FE9-FA9A-40C6-86FD-8487B5587A4F}" presName="sp" presStyleCnt="0"/>
      <dgm:spPr/>
      <dgm:t>
        <a:bodyPr/>
        <a:lstStyle/>
        <a:p>
          <a:endParaRPr lang="en-US"/>
        </a:p>
      </dgm:t>
    </dgm:pt>
    <dgm:pt modelId="{5D2A6CC4-A36B-4C37-83A8-CCAC133308A3}" type="pres">
      <dgm:prSet presAssocID="{00C39BF0-DAE1-47F9-973B-A0D2806D0842}" presName="linNode" presStyleCnt="0"/>
      <dgm:spPr/>
      <dgm:t>
        <a:bodyPr/>
        <a:lstStyle/>
        <a:p>
          <a:endParaRPr lang="en-US"/>
        </a:p>
      </dgm:t>
    </dgm:pt>
    <dgm:pt modelId="{2845C9CB-463C-4FBD-AF1F-7523FD31380D}" type="pres">
      <dgm:prSet presAssocID="{00C39BF0-DAE1-47F9-973B-A0D2806D0842}" presName="parentText" presStyleLbl="node1" presStyleIdx="2" presStyleCnt="3" custScaleX="81818">
        <dgm:presLayoutVars>
          <dgm:chMax val="1"/>
          <dgm:bulletEnabled val="1"/>
        </dgm:presLayoutVars>
      </dgm:prSet>
      <dgm:spPr/>
      <dgm:t>
        <a:bodyPr/>
        <a:lstStyle/>
        <a:p>
          <a:endParaRPr lang="en-US"/>
        </a:p>
      </dgm:t>
    </dgm:pt>
    <dgm:pt modelId="{D779E049-6957-4C9D-B13B-E219E7719095}" type="pres">
      <dgm:prSet presAssocID="{00C39BF0-DAE1-47F9-973B-A0D2806D0842}" presName="descendantText" presStyleLbl="alignAccFollowNode1" presStyleIdx="2" presStyleCnt="3">
        <dgm:presLayoutVars>
          <dgm:bulletEnabled val="1"/>
        </dgm:presLayoutVars>
      </dgm:prSet>
      <dgm:spPr/>
      <dgm:t>
        <a:bodyPr/>
        <a:lstStyle/>
        <a:p>
          <a:endParaRPr lang="en-US"/>
        </a:p>
      </dgm:t>
    </dgm:pt>
  </dgm:ptLst>
  <dgm:cxnLst>
    <dgm:cxn modelId="{0EEFBBB0-A010-492A-9698-1DD10F42484E}" type="presOf" srcId="{78796E7D-AFAF-4F4B-859F-1F318DE74D05}" destId="{85EB3BAE-DC84-4A4B-B60C-D7D5851ECA1B}" srcOrd="0" destOrd="2" presId="urn:microsoft.com/office/officeart/2005/8/layout/vList5"/>
    <dgm:cxn modelId="{BDA0C493-6865-40CF-8E06-061A9F9565EC}" type="presOf" srcId="{DB72CA76-4192-4F0A-92C5-AB9B75F45A77}" destId="{D779E049-6957-4C9D-B13B-E219E7719095}" srcOrd="0" destOrd="1" presId="urn:microsoft.com/office/officeart/2005/8/layout/vList5"/>
    <dgm:cxn modelId="{A1578D15-1B5C-43FF-9BC6-289494C96EB5}" srcId="{043C4FE3-424B-4493-9543-2966DDB507D1}" destId="{D3CA477C-8107-40D9-8C48-F67AD5555328}" srcOrd="0" destOrd="0" parTransId="{F40A1D9D-098A-4787-A3FA-F73AFC4A4214}" sibTransId="{2712EB4E-EF65-4001-A054-99A80FDC872A}"/>
    <dgm:cxn modelId="{EC3171FA-A849-40B7-A5BB-822B043E474F}" srcId="{FC8CFF8E-098E-4F05-B076-5693DD9DCB06}" destId="{78796E7D-AFAF-4F4B-859F-1F318DE74D05}" srcOrd="2" destOrd="0" parTransId="{DF4BD8CD-AFCE-45B8-A463-48F1A4563C57}" sibTransId="{4DD1FAFF-AC1F-4E68-9AEF-636653DCC382}"/>
    <dgm:cxn modelId="{11D0BAC9-8E7D-4D6E-BD8F-2B4062A95BCA}" srcId="{043C4FE3-424B-4493-9543-2966DDB507D1}" destId="{FC8CFF8E-098E-4F05-B076-5693DD9DCB06}" srcOrd="1" destOrd="0" parTransId="{0A7285E1-053A-4665-93EF-0DFC8AE3EEDA}" sibTransId="{14F63FE9-FA9A-40C6-86FD-8487B5587A4F}"/>
    <dgm:cxn modelId="{F39B25CE-9FF2-427B-8E01-77245786848D}" type="presOf" srcId="{FC8CFF8E-098E-4F05-B076-5693DD9DCB06}" destId="{A736888C-F7DF-4433-B726-DB854551F385}" srcOrd="0" destOrd="0" presId="urn:microsoft.com/office/officeart/2005/8/layout/vList5"/>
    <dgm:cxn modelId="{10204846-DA54-4F04-A829-3C15996A6836}" srcId="{00C39BF0-DAE1-47F9-973B-A0D2806D0842}" destId="{DB72CA76-4192-4F0A-92C5-AB9B75F45A77}" srcOrd="1" destOrd="0" parTransId="{B54DA00D-4A05-4DD8-BC6E-2FDD8BBBB485}" sibTransId="{7067B13F-3210-495B-B479-7EFEA92915D9}"/>
    <dgm:cxn modelId="{D7D4AA17-8B76-489B-9730-A554C5B19A35}" srcId="{D3CA477C-8107-40D9-8C48-F67AD5555328}" destId="{7AB44486-0BB0-4B9B-A52C-E530A5286407}" srcOrd="1" destOrd="0" parTransId="{CC634806-E71D-4376-8C38-ECC91EB3FB8D}" sibTransId="{720647F0-97C0-4D0E-AF02-19AA42863002}"/>
    <dgm:cxn modelId="{D4A850A8-835F-4AC6-9F38-BF462FB51E4C}" type="presOf" srcId="{8B89C052-8935-4729-8F6D-E8EC2853F71E}" destId="{D779E049-6957-4C9D-B13B-E219E7719095}" srcOrd="0" destOrd="3" presId="urn:microsoft.com/office/officeart/2005/8/layout/vList5"/>
    <dgm:cxn modelId="{5F385BAF-BE07-4CCF-A93B-D4311125730E}" type="presOf" srcId="{3FAD21CF-3984-4BD5-A4F0-95480A855619}" destId="{D779E049-6957-4C9D-B13B-E219E7719095}" srcOrd="0" destOrd="2" presId="urn:microsoft.com/office/officeart/2005/8/layout/vList5"/>
    <dgm:cxn modelId="{A9D1FF8D-FAC4-4CD2-AA28-014AA968C1C2}" type="presOf" srcId="{9B8D47AE-094C-4D28-8C61-BB59BB451EE5}" destId="{A38D9955-8027-43BC-AFD2-6F1F0E506D78}" srcOrd="0" destOrd="0" presId="urn:microsoft.com/office/officeart/2005/8/layout/vList5"/>
    <dgm:cxn modelId="{83A1DBD7-16C9-4C9D-8FDC-55EEABA8D015}" type="presOf" srcId="{043C4FE3-424B-4493-9543-2966DDB507D1}" destId="{2B939781-7B93-4814-8322-06CBEAA34A71}" srcOrd="0" destOrd="0" presId="urn:microsoft.com/office/officeart/2005/8/layout/vList5"/>
    <dgm:cxn modelId="{51E4BBAE-2A08-4194-A1A0-22C8CF263FA2}" srcId="{00C39BF0-DAE1-47F9-973B-A0D2806D0842}" destId="{3AEEC265-2BED-4859-BA8E-265F3DB78FC1}" srcOrd="0" destOrd="0" parTransId="{90A544CE-D4D9-4E65-8CF1-7027245EBB4C}" sibTransId="{73BE8235-10A9-42A7-987D-B380001B62B9}"/>
    <dgm:cxn modelId="{34347D07-7299-409A-8AD2-D5FA21B8F3DC}" type="presOf" srcId="{00C39BF0-DAE1-47F9-973B-A0D2806D0842}" destId="{2845C9CB-463C-4FBD-AF1F-7523FD31380D}" srcOrd="0" destOrd="0" presId="urn:microsoft.com/office/officeart/2005/8/layout/vList5"/>
    <dgm:cxn modelId="{C96955B2-5030-40A3-940D-B62E6852EB7A}" type="presOf" srcId="{0221BBA8-C6BB-41D4-8292-41C6C2EE6F79}" destId="{85EB3BAE-DC84-4A4B-B60C-D7D5851ECA1B}" srcOrd="0" destOrd="0" presId="urn:microsoft.com/office/officeart/2005/8/layout/vList5"/>
    <dgm:cxn modelId="{88B2A2A7-6261-4ECD-8FA2-B41379729763}" type="presOf" srcId="{7AB44486-0BB0-4B9B-A52C-E530A5286407}" destId="{A38D9955-8027-43BC-AFD2-6F1F0E506D78}" srcOrd="0" destOrd="1" presId="urn:microsoft.com/office/officeart/2005/8/layout/vList5"/>
    <dgm:cxn modelId="{3F1D421E-72E1-4CE4-AC82-2CA7CF554BFA}" srcId="{D3CA477C-8107-40D9-8C48-F67AD5555328}" destId="{9B8D47AE-094C-4D28-8C61-BB59BB451EE5}" srcOrd="0" destOrd="0" parTransId="{03C7550E-ECBC-4404-8A8F-53FADF084F64}" sibTransId="{B8C040FE-373B-4E68-A2FC-BDC3646C9086}"/>
    <dgm:cxn modelId="{B3B23524-5051-446F-BB8D-B08BE75AA4EB}" srcId="{00C39BF0-DAE1-47F9-973B-A0D2806D0842}" destId="{8B89C052-8935-4729-8F6D-E8EC2853F71E}" srcOrd="3" destOrd="0" parTransId="{C1A816B9-3CB9-4860-B8BF-4774BCFE8F3A}" sibTransId="{355A95F4-C109-470F-88AF-C34FAD941099}"/>
    <dgm:cxn modelId="{CF7DDC21-8B49-4CF0-88B1-3D1965B74F69}" type="presOf" srcId="{D3CA477C-8107-40D9-8C48-F67AD5555328}" destId="{E15A3CBD-E284-4FB0-9CE9-F6581DCE21D8}" srcOrd="0" destOrd="0" presId="urn:microsoft.com/office/officeart/2005/8/layout/vList5"/>
    <dgm:cxn modelId="{BA1D15C5-F55A-454C-B961-CC7A83CF72BC}" srcId="{FC8CFF8E-098E-4F05-B076-5693DD9DCB06}" destId="{0221BBA8-C6BB-41D4-8292-41C6C2EE6F79}" srcOrd="0" destOrd="0" parTransId="{3E39D02E-374D-408D-B0BF-15D77EAB3F5F}" sibTransId="{4E75283C-C2FC-4DEE-9BBF-DFFE31ECC972}"/>
    <dgm:cxn modelId="{357D674D-EECE-4C0E-9614-CE7A667A512F}" srcId="{FC8CFF8E-098E-4F05-B076-5693DD9DCB06}" destId="{1432779F-E022-48C7-9B53-D483C7E350CB}" srcOrd="1" destOrd="0" parTransId="{C8FFAF46-F6CF-472A-8194-D150DFBF175D}" sibTransId="{DF9B62AD-37CF-4F37-B279-9F8342FEB7BC}"/>
    <dgm:cxn modelId="{9870EF78-1D04-40CC-A2CC-B248DA85D144}" type="presOf" srcId="{1432779F-E022-48C7-9B53-D483C7E350CB}" destId="{85EB3BAE-DC84-4A4B-B60C-D7D5851ECA1B}" srcOrd="0" destOrd="1" presId="urn:microsoft.com/office/officeart/2005/8/layout/vList5"/>
    <dgm:cxn modelId="{49DA0ECD-F0EB-4C7A-81FD-779D1ABDE93D}" srcId="{043C4FE3-424B-4493-9543-2966DDB507D1}" destId="{00C39BF0-DAE1-47F9-973B-A0D2806D0842}" srcOrd="2" destOrd="0" parTransId="{64390897-3A47-48F0-8FD2-0E21540289B1}" sibTransId="{FD1DCB11-B82C-4648-B6A7-695175743526}"/>
    <dgm:cxn modelId="{6D18A416-A2B5-4AEC-9672-BEBCDD52C27C}" srcId="{00C39BF0-DAE1-47F9-973B-A0D2806D0842}" destId="{3FAD21CF-3984-4BD5-A4F0-95480A855619}" srcOrd="2" destOrd="0" parTransId="{25FA3127-DE31-42E2-9509-1C130DC1E8B0}" sibTransId="{773EE989-F998-4B25-B26B-9B283DBC9888}"/>
    <dgm:cxn modelId="{20A9D250-5011-4972-88A6-1E6BF4546E2F}" type="presOf" srcId="{3AEEC265-2BED-4859-BA8E-265F3DB78FC1}" destId="{D779E049-6957-4C9D-B13B-E219E7719095}" srcOrd="0" destOrd="0" presId="urn:microsoft.com/office/officeart/2005/8/layout/vList5"/>
    <dgm:cxn modelId="{4C51F037-82D7-4727-90E3-309AC4F8F7C7}" type="presParOf" srcId="{2B939781-7B93-4814-8322-06CBEAA34A71}" destId="{B725079F-A2F3-4A68-A707-7FB6042CD1BB}" srcOrd="0" destOrd="0" presId="urn:microsoft.com/office/officeart/2005/8/layout/vList5"/>
    <dgm:cxn modelId="{6BB3635E-D526-4941-964C-01B737649236}" type="presParOf" srcId="{B725079F-A2F3-4A68-A707-7FB6042CD1BB}" destId="{E15A3CBD-E284-4FB0-9CE9-F6581DCE21D8}" srcOrd="0" destOrd="0" presId="urn:microsoft.com/office/officeart/2005/8/layout/vList5"/>
    <dgm:cxn modelId="{92B02A7E-C1CB-453F-ADA5-54B0689FDF99}" type="presParOf" srcId="{B725079F-A2F3-4A68-A707-7FB6042CD1BB}" destId="{A38D9955-8027-43BC-AFD2-6F1F0E506D78}" srcOrd="1" destOrd="0" presId="urn:microsoft.com/office/officeart/2005/8/layout/vList5"/>
    <dgm:cxn modelId="{699649A0-225C-466D-A424-0E979346CE1C}" type="presParOf" srcId="{2B939781-7B93-4814-8322-06CBEAA34A71}" destId="{CAB3E97B-4F63-43E7-AD2C-BB3625E49825}" srcOrd="1" destOrd="0" presId="urn:microsoft.com/office/officeart/2005/8/layout/vList5"/>
    <dgm:cxn modelId="{103DBEA0-8696-453F-922E-4931950BC069}" type="presParOf" srcId="{2B939781-7B93-4814-8322-06CBEAA34A71}" destId="{DEEFEF78-D27D-4F76-9F9A-233A9C9A58C2}" srcOrd="2" destOrd="0" presId="urn:microsoft.com/office/officeart/2005/8/layout/vList5"/>
    <dgm:cxn modelId="{C818BB14-6E42-4590-B9D9-27D9A99EC23F}" type="presParOf" srcId="{DEEFEF78-D27D-4F76-9F9A-233A9C9A58C2}" destId="{A736888C-F7DF-4433-B726-DB854551F385}" srcOrd="0" destOrd="0" presId="urn:microsoft.com/office/officeart/2005/8/layout/vList5"/>
    <dgm:cxn modelId="{52D9A241-8C14-409B-B943-297BEC10C56E}" type="presParOf" srcId="{DEEFEF78-D27D-4F76-9F9A-233A9C9A58C2}" destId="{85EB3BAE-DC84-4A4B-B60C-D7D5851ECA1B}" srcOrd="1" destOrd="0" presId="urn:microsoft.com/office/officeart/2005/8/layout/vList5"/>
    <dgm:cxn modelId="{611C76F2-93E2-4BDF-82FF-B9AFA87D2C7E}" type="presParOf" srcId="{2B939781-7B93-4814-8322-06CBEAA34A71}" destId="{2E89A880-FB6B-476E-8DC8-F196BC578ED5}" srcOrd="3" destOrd="0" presId="urn:microsoft.com/office/officeart/2005/8/layout/vList5"/>
    <dgm:cxn modelId="{CDDF1EBB-F056-46F0-99F7-2D0D4238A1B6}" type="presParOf" srcId="{2B939781-7B93-4814-8322-06CBEAA34A71}" destId="{5D2A6CC4-A36B-4C37-83A8-CCAC133308A3}" srcOrd="4" destOrd="0" presId="urn:microsoft.com/office/officeart/2005/8/layout/vList5"/>
    <dgm:cxn modelId="{F0374320-BDA9-4CDA-80B0-4B457652949F}" type="presParOf" srcId="{5D2A6CC4-A36B-4C37-83A8-CCAC133308A3}" destId="{2845C9CB-463C-4FBD-AF1F-7523FD31380D}" srcOrd="0" destOrd="0" presId="urn:microsoft.com/office/officeart/2005/8/layout/vList5"/>
    <dgm:cxn modelId="{8A7827CD-6BC2-4873-8551-0B28CE7AD96C}" type="presParOf" srcId="{5D2A6CC4-A36B-4C37-83A8-CCAC133308A3}" destId="{D779E049-6957-4C9D-B13B-E219E771909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1A607-2532-46DE-8A47-65A6AC8443BE}">
      <dsp:nvSpPr>
        <dsp:cNvPr id="0" name=""/>
        <dsp:cNvSpPr/>
      </dsp:nvSpPr>
      <dsp:spPr>
        <a:xfrm>
          <a:off x="0" y="37149"/>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Development Capacity (Velocity)</a:t>
          </a:r>
          <a:endParaRPr lang="en-US" sz="2200" kern="1200" dirty="0">
            <a:solidFill>
              <a:schemeClr val="tx1"/>
            </a:solidFill>
          </a:endParaRPr>
        </a:p>
      </dsp:txBody>
      <dsp:txXfrm>
        <a:off x="25759" y="62908"/>
        <a:ext cx="4231724" cy="476152"/>
      </dsp:txXfrm>
    </dsp:sp>
    <dsp:sp modelId="{D7B798A1-34ED-4AEC-A862-85E124F1DE38}">
      <dsp:nvSpPr>
        <dsp:cNvPr id="0" name=""/>
        <dsp:cNvSpPr/>
      </dsp:nvSpPr>
      <dsp:spPr>
        <a:xfrm>
          <a:off x="0" y="628179"/>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Release Plan</a:t>
          </a:r>
          <a:endParaRPr lang="en-US" sz="2200" kern="1200" dirty="0">
            <a:solidFill>
              <a:schemeClr val="tx1"/>
            </a:solidFill>
          </a:endParaRPr>
        </a:p>
      </dsp:txBody>
      <dsp:txXfrm>
        <a:off x="25759" y="653938"/>
        <a:ext cx="4231724" cy="476152"/>
      </dsp:txXfrm>
    </dsp:sp>
    <dsp:sp modelId="{1EAB4C59-590B-4A97-A368-35766617023A}">
      <dsp:nvSpPr>
        <dsp:cNvPr id="0" name=""/>
        <dsp:cNvSpPr/>
      </dsp:nvSpPr>
      <dsp:spPr>
        <a:xfrm>
          <a:off x="0" y="1219210"/>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Prioritized Story Backlog</a:t>
          </a:r>
          <a:endParaRPr lang="en-US" sz="2200" kern="1200" dirty="0">
            <a:solidFill>
              <a:schemeClr val="tx1"/>
            </a:solidFill>
          </a:endParaRPr>
        </a:p>
      </dsp:txBody>
      <dsp:txXfrm>
        <a:off x="25759" y="1244969"/>
        <a:ext cx="4231724" cy="476152"/>
      </dsp:txXfrm>
    </dsp:sp>
    <dsp:sp modelId="{F3B57EC9-2FB7-4C13-8082-D382B84156DB}">
      <dsp:nvSpPr>
        <dsp:cNvPr id="0" name=""/>
        <dsp:cNvSpPr/>
      </dsp:nvSpPr>
      <dsp:spPr>
        <a:xfrm>
          <a:off x="0" y="1746880"/>
          <a:ext cx="4283242"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99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solidFill>
                <a:schemeClr val="tx1"/>
              </a:solidFill>
            </a:rPr>
            <a:t>Original stories</a:t>
          </a:r>
          <a:endParaRPr lang="en-US" sz="1700" kern="1200" dirty="0">
            <a:solidFill>
              <a:schemeClr val="tx1"/>
            </a:solidFill>
          </a:endParaRPr>
        </a:p>
        <a:p>
          <a:pPr marL="171450" lvl="1" indent="-171450" algn="l" defTabSz="755650">
            <a:lnSpc>
              <a:spcPct val="90000"/>
            </a:lnSpc>
            <a:spcBef>
              <a:spcPct val="0"/>
            </a:spcBef>
            <a:spcAft>
              <a:spcPct val="20000"/>
            </a:spcAft>
            <a:buChar char="••"/>
          </a:pPr>
          <a:r>
            <a:rPr lang="en-US" sz="1700" kern="1200" dirty="0" smtClean="0">
              <a:solidFill>
                <a:schemeClr val="tx1"/>
              </a:solidFill>
            </a:rPr>
            <a:t>New stories</a:t>
          </a:r>
          <a:endParaRPr lang="en-US" sz="1700" kern="1200" dirty="0">
            <a:solidFill>
              <a:schemeClr val="tx1"/>
            </a:solidFill>
          </a:endParaRPr>
        </a:p>
        <a:p>
          <a:pPr marL="171450" lvl="1" indent="-171450" algn="l" defTabSz="755650">
            <a:lnSpc>
              <a:spcPct val="90000"/>
            </a:lnSpc>
            <a:spcBef>
              <a:spcPct val="0"/>
            </a:spcBef>
            <a:spcAft>
              <a:spcPct val="20000"/>
            </a:spcAft>
            <a:buChar char="••"/>
          </a:pPr>
          <a:r>
            <a:rPr lang="en-US" sz="1700" kern="1200" dirty="0" smtClean="0">
              <a:solidFill>
                <a:schemeClr val="tx1"/>
              </a:solidFill>
            </a:rPr>
            <a:t>Defects</a:t>
          </a:r>
          <a:endParaRPr lang="en-US" sz="1700" kern="1200" dirty="0">
            <a:solidFill>
              <a:schemeClr val="tx1"/>
            </a:solidFill>
          </a:endParaRPr>
        </a:p>
        <a:p>
          <a:pPr marL="171450" lvl="1" indent="-171450" algn="l" defTabSz="755650">
            <a:lnSpc>
              <a:spcPct val="90000"/>
            </a:lnSpc>
            <a:spcBef>
              <a:spcPct val="0"/>
            </a:spcBef>
            <a:spcAft>
              <a:spcPct val="20000"/>
            </a:spcAft>
            <a:buChar char="••"/>
          </a:pPr>
          <a:r>
            <a:rPr lang="en-US" sz="1700" kern="1200" dirty="0" smtClean="0">
              <a:solidFill>
                <a:schemeClr val="tx1"/>
              </a:solidFill>
            </a:rPr>
            <a:t>Hangover stories</a:t>
          </a:r>
          <a:endParaRPr lang="en-US" sz="1700" kern="1200" dirty="0">
            <a:solidFill>
              <a:schemeClr val="tx1"/>
            </a:solidFill>
          </a:endParaRPr>
        </a:p>
      </dsp:txBody>
      <dsp:txXfrm>
        <a:off x="0" y="1746880"/>
        <a:ext cx="4283242" cy="1161270"/>
      </dsp:txXfrm>
    </dsp:sp>
    <dsp:sp modelId="{9281B1C8-3257-472D-8572-A6D52F07C67F}">
      <dsp:nvSpPr>
        <dsp:cNvPr id="0" name=""/>
        <dsp:cNvSpPr/>
      </dsp:nvSpPr>
      <dsp:spPr>
        <a:xfrm>
          <a:off x="0" y="2908150"/>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Story owners/Domain Knowledge</a:t>
          </a:r>
          <a:endParaRPr lang="en-US" sz="2200" kern="1200" dirty="0">
            <a:solidFill>
              <a:schemeClr val="tx1"/>
            </a:solidFill>
          </a:endParaRPr>
        </a:p>
      </dsp:txBody>
      <dsp:txXfrm>
        <a:off x="25759" y="2933909"/>
        <a:ext cx="4231724" cy="476152"/>
      </dsp:txXfrm>
    </dsp:sp>
    <dsp:sp modelId="{01045BE9-F406-4AD5-ADD1-B944B472BC38}">
      <dsp:nvSpPr>
        <dsp:cNvPr id="0" name=""/>
        <dsp:cNvSpPr/>
      </dsp:nvSpPr>
      <dsp:spPr>
        <a:xfrm>
          <a:off x="0" y="3499180"/>
          <a:ext cx="4283242" cy="527670"/>
        </a:xfrm>
        <a:prstGeom prst="roundRect">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rPr>
            <a:t>Iteration Theme</a:t>
          </a:r>
          <a:endParaRPr lang="en-US" sz="2200" kern="1200" dirty="0">
            <a:solidFill>
              <a:schemeClr val="tx1"/>
            </a:solidFill>
          </a:endParaRPr>
        </a:p>
      </dsp:txBody>
      <dsp:txXfrm>
        <a:off x="25759" y="3524939"/>
        <a:ext cx="4231724" cy="47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33CA9-442B-4A82-8021-C37517DB6024}">
      <dsp:nvSpPr>
        <dsp:cNvPr id="0" name=""/>
        <dsp:cNvSpPr/>
      </dsp:nvSpPr>
      <dsp:spPr>
        <a:xfrm>
          <a:off x="1729338" y="1111717"/>
          <a:ext cx="1358766" cy="1358766"/>
        </a:xfrm>
        <a:prstGeom prst="gear9">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Stories</a:t>
          </a:r>
          <a:endParaRPr lang="en-US" sz="1000" kern="1200" dirty="0"/>
        </a:p>
      </dsp:txBody>
      <dsp:txXfrm>
        <a:off x="2002510" y="1430001"/>
        <a:ext cx="812422" cy="698434"/>
      </dsp:txXfrm>
    </dsp:sp>
    <dsp:sp modelId="{8FF4CB8C-90F0-4204-9E0B-72B4510A8B43}">
      <dsp:nvSpPr>
        <dsp:cNvPr id="0" name=""/>
        <dsp:cNvSpPr/>
      </dsp:nvSpPr>
      <dsp:spPr>
        <a:xfrm>
          <a:off x="938783" y="790554"/>
          <a:ext cx="988193" cy="988193"/>
        </a:xfrm>
        <a:prstGeom prst="gear6">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Capacity</a:t>
          </a:r>
          <a:endParaRPr lang="en-US" sz="1000" kern="1200" dirty="0"/>
        </a:p>
      </dsp:txBody>
      <dsp:txXfrm>
        <a:off x="1187564" y="1040838"/>
        <a:ext cx="490631" cy="487625"/>
      </dsp:txXfrm>
    </dsp:sp>
    <dsp:sp modelId="{B5AC4404-346F-4B93-9C13-D3546FCF4A7A}">
      <dsp:nvSpPr>
        <dsp:cNvPr id="0" name=""/>
        <dsp:cNvSpPr/>
      </dsp:nvSpPr>
      <dsp:spPr>
        <a:xfrm rot="20700000">
          <a:off x="1492273" y="108802"/>
          <a:ext cx="968228" cy="968228"/>
        </a:xfrm>
        <a:prstGeom prst="gear6">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Theme</a:t>
          </a:r>
          <a:endParaRPr lang="en-US" sz="1000" kern="1200" dirty="0"/>
        </a:p>
      </dsp:txBody>
      <dsp:txXfrm rot="-20700000">
        <a:off x="1704633" y="321162"/>
        <a:ext cx="543506" cy="543506"/>
      </dsp:txXfrm>
    </dsp:sp>
    <dsp:sp modelId="{B257DB1A-5D59-4B19-A2A7-EADF1F0C9813}">
      <dsp:nvSpPr>
        <dsp:cNvPr id="0" name=""/>
        <dsp:cNvSpPr/>
      </dsp:nvSpPr>
      <dsp:spPr>
        <a:xfrm>
          <a:off x="1607030" y="916618"/>
          <a:ext cx="1739220" cy="1739220"/>
        </a:xfrm>
        <a:prstGeom prst="circularArrow">
          <a:avLst>
            <a:gd name="adj1" fmla="val 4688"/>
            <a:gd name="adj2" fmla="val 299029"/>
            <a:gd name="adj3" fmla="val 2452858"/>
            <a:gd name="adj4" fmla="val 16005100"/>
            <a:gd name="adj5" fmla="val 5469"/>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 modelId="{99858CA5-040D-4D02-A199-D0E6E4EFD22A}">
      <dsp:nvSpPr>
        <dsp:cNvPr id="0" name=""/>
        <dsp:cNvSpPr/>
      </dsp:nvSpPr>
      <dsp:spPr>
        <a:xfrm>
          <a:off x="763776" y="579302"/>
          <a:ext cx="1263652" cy="1263652"/>
        </a:xfrm>
        <a:prstGeom prst="leftCircularArrow">
          <a:avLst>
            <a:gd name="adj1" fmla="val 6452"/>
            <a:gd name="adj2" fmla="val 429999"/>
            <a:gd name="adj3" fmla="val 10489124"/>
            <a:gd name="adj4" fmla="val 14837806"/>
            <a:gd name="adj5" fmla="val 7527"/>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 modelId="{C465DFE8-7B64-4EF1-82F4-D3D804E32313}">
      <dsp:nvSpPr>
        <dsp:cNvPr id="0" name=""/>
        <dsp:cNvSpPr/>
      </dsp:nvSpPr>
      <dsp:spPr>
        <a:xfrm>
          <a:off x="1268312" y="-95878"/>
          <a:ext cx="1362471" cy="1362471"/>
        </a:xfrm>
        <a:prstGeom prst="circularArrow">
          <a:avLst>
            <a:gd name="adj1" fmla="val 5984"/>
            <a:gd name="adj2" fmla="val 394124"/>
            <a:gd name="adj3" fmla="val 13313824"/>
            <a:gd name="adj4" fmla="val 10508221"/>
            <a:gd name="adj5" fmla="val 6981"/>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1A607-2532-46DE-8A47-65A6AC8443BE}">
      <dsp:nvSpPr>
        <dsp:cNvPr id="0" name=""/>
        <dsp:cNvSpPr/>
      </dsp:nvSpPr>
      <dsp:spPr>
        <a:xfrm>
          <a:off x="0" y="60325"/>
          <a:ext cx="4203020" cy="719549"/>
        </a:xfrm>
        <a:prstGeom prst="roundRect">
          <a:avLst/>
        </a:prstGeom>
        <a:solidFill>
          <a:schemeClr val="accent5">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solidFill>
                <a:srgbClr val="000000"/>
              </a:solidFill>
            </a:rPr>
            <a:t>Commitment</a:t>
          </a:r>
          <a:endParaRPr lang="en-US" sz="3000" kern="1200" dirty="0">
            <a:solidFill>
              <a:srgbClr val="000000"/>
            </a:solidFill>
          </a:endParaRPr>
        </a:p>
      </dsp:txBody>
      <dsp:txXfrm>
        <a:off x="35125" y="95450"/>
        <a:ext cx="4132770" cy="649299"/>
      </dsp:txXfrm>
    </dsp:sp>
    <dsp:sp modelId="{D7B798A1-34ED-4AEC-A862-85E124F1DE38}">
      <dsp:nvSpPr>
        <dsp:cNvPr id="0" name=""/>
        <dsp:cNvSpPr/>
      </dsp:nvSpPr>
      <dsp:spPr>
        <a:xfrm>
          <a:off x="0" y="866274"/>
          <a:ext cx="4203020" cy="719549"/>
        </a:xfrm>
        <a:prstGeom prst="roundRect">
          <a:avLst/>
        </a:prstGeom>
        <a:solidFill>
          <a:schemeClr val="accent5">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solidFill>
                <a:srgbClr val="000000"/>
              </a:solidFill>
            </a:rPr>
            <a:t>Updated story wall</a:t>
          </a:r>
          <a:endParaRPr lang="en-US" sz="3000" kern="1200" dirty="0">
            <a:solidFill>
              <a:srgbClr val="000000"/>
            </a:solidFill>
          </a:endParaRPr>
        </a:p>
      </dsp:txBody>
      <dsp:txXfrm>
        <a:off x="35125" y="901399"/>
        <a:ext cx="4132770" cy="649299"/>
      </dsp:txXfrm>
    </dsp:sp>
    <dsp:sp modelId="{1EAB4C59-590B-4A97-A368-35766617023A}">
      <dsp:nvSpPr>
        <dsp:cNvPr id="0" name=""/>
        <dsp:cNvSpPr/>
      </dsp:nvSpPr>
      <dsp:spPr>
        <a:xfrm>
          <a:off x="0" y="1672224"/>
          <a:ext cx="4203020" cy="719549"/>
        </a:xfrm>
        <a:prstGeom prst="roundRect">
          <a:avLst/>
        </a:prstGeom>
        <a:solidFill>
          <a:schemeClr val="accent5">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solidFill>
                <a:srgbClr val="000000"/>
              </a:solidFill>
            </a:rPr>
            <a:t>Understanding of risks</a:t>
          </a:r>
          <a:endParaRPr lang="en-US" sz="3000" kern="1200" dirty="0">
            <a:solidFill>
              <a:srgbClr val="000000"/>
            </a:solidFill>
          </a:endParaRPr>
        </a:p>
      </dsp:txBody>
      <dsp:txXfrm>
        <a:off x="35125" y="1707349"/>
        <a:ext cx="4132770" cy="649299"/>
      </dsp:txXfrm>
    </dsp:sp>
    <dsp:sp modelId="{9281B1C8-3257-472D-8572-A6D52F07C67F}">
      <dsp:nvSpPr>
        <dsp:cNvPr id="0" name=""/>
        <dsp:cNvSpPr/>
      </dsp:nvSpPr>
      <dsp:spPr>
        <a:xfrm>
          <a:off x="0" y="2478175"/>
          <a:ext cx="4203020" cy="719549"/>
        </a:xfrm>
        <a:prstGeom prst="roundRect">
          <a:avLst/>
        </a:prstGeom>
        <a:solidFill>
          <a:schemeClr val="accent5">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solidFill>
                <a:srgbClr val="000000"/>
              </a:solidFill>
            </a:rPr>
            <a:t>Understanding of theme</a:t>
          </a:r>
          <a:endParaRPr lang="en-US" sz="3000" kern="1200" dirty="0">
            <a:solidFill>
              <a:srgbClr val="000000"/>
            </a:solidFill>
          </a:endParaRPr>
        </a:p>
      </dsp:txBody>
      <dsp:txXfrm>
        <a:off x="35125" y="2513300"/>
        <a:ext cx="4132770" cy="649299"/>
      </dsp:txXfrm>
    </dsp:sp>
    <dsp:sp modelId="{01045BE9-F406-4AD5-ADD1-B944B472BC38}">
      <dsp:nvSpPr>
        <dsp:cNvPr id="0" name=""/>
        <dsp:cNvSpPr/>
      </dsp:nvSpPr>
      <dsp:spPr>
        <a:xfrm>
          <a:off x="0" y="3284125"/>
          <a:ext cx="4203020" cy="719549"/>
        </a:xfrm>
        <a:prstGeom prst="roundRect">
          <a:avLst/>
        </a:prstGeom>
        <a:solidFill>
          <a:schemeClr val="accent5">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solidFill>
                <a:srgbClr val="000000"/>
              </a:solidFill>
            </a:rPr>
            <a:t>Updated estimates</a:t>
          </a:r>
          <a:endParaRPr lang="en-US" sz="3000" kern="1200" dirty="0">
            <a:solidFill>
              <a:srgbClr val="000000"/>
            </a:solidFill>
          </a:endParaRPr>
        </a:p>
      </dsp:txBody>
      <dsp:txXfrm>
        <a:off x="35125" y="3319250"/>
        <a:ext cx="4132770"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33CA9-442B-4A82-8021-C37517DB6024}">
      <dsp:nvSpPr>
        <dsp:cNvPr id="0" name=""/>
        <dsp:cNvSpPr/>
      </dsp:nvSpPr>
      <dsp:spPr>
        <a:xfrm>
          <a:off x="1729338" y="1111717"/>
          <a:ext cx="1358766" cy="1358766"/>
        </a:xfrm>
        <a:prstGeom prst="gear9">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Capacity</a:t>
          </a:r>
          <a:endParaRPr lang="en-US" sz="1300" kern="1200" dirty="0"/>
        </a:p>
      </dsp:txBody>
      <dsp:txXfrm>
        <a:off x="2002510" y="1430001"/>
        <a:ext cx="812422" cy="698434"/>
      </dsp:txXfrm>
    </dsp:sp>
    <dsp:sp modelId="{8FF4CB8C-90F0-4204-9E0B-72B4510A8B43}">
      <dsp:nvSpPr>
        <dsp:cNvPr id="0" name=""/>
        <dsp:cNvSpPr/>
      </dsp:nvSpPr>
      <dsp:spPr>
        <a:xfrm>
          <a:off x="938783" y="790554"/>
          <a:ext cx="988193" cy="988193"/>
        </a:xfrm>
        <a:prstGeom prst="gear6">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Stories</a:t>
          </a:r>
          <a:endParaRPr lang="en-US" sz="1300" kern="1200" dirty="0"/>
        </a:p>
      </dsp:txBody>
      <dsp:txXfrm>
        <a:off x="1187564" y="1040838"/>
        <a:ext cx="490631" cy="487625"/>
      </dsp:txXfrm>
    </dsp:sp>
    <dsp:sp modelId="{B5AC4404-346F-4B93-9C13-D3546FCF4A7A}">
      <dsp:nvSpPr>
        <dsp:cNvPr id="0" name=""/>
        <dsp:cNvSpPr/>
      </dsp:nvSpPr>
      <dsp:spPr>
        <a:xfrm rot="20700000">
          <a:off x="1492273" y="108802"/>
          <a:ext cx="968228" cy="968228"/>
        </a:xfrm>
        <a:prstGeom prst="gear6">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Theme</a:t>
          </a:r>
          <a:endParaRPr lang="en-US" sz="1300" kern="1200" dirty="0"/>
        </a:p>
      </dsp:txBody>
      <dsp:txXfrm rot="-20700000">
        <a:off x="1704633" y="321162"/>
        <a:ext cx="543506" cy="543506"/>
      </dsp:txXfrm>
    </dsp:sp>
    <dsp:sp modelId="{B257DB1A-5D59-4B19-A2A7-EADF1F0C9813}">
      <dsp:nvSpPr>
        <dsp:cNvPr id="0" name=""/>
        <dsp:cNvSpPr/>
      </dsp:nvSpPr>
      <dsp:spPr>
        <a:xfrm>
          <a:off x="1607030" y="916618"/>
          <a:ext cx="1739220" cy="1739220"/>
        </a:xfrm>
        <a:prstGeom prst="circularArrow">
          <a:avLst>
            <a:gd name="adj1" fmla="val 4688"/>
            <a:gd name="adj2" fmla="val 299029"/>
            <a:gd name="adj3" fmla="val 2452858"/>
            <a:gd name="adj4" fmla="val 16005100"/>
            <a:gd name="adj5" fmla="val 5469"/>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 modelId="{99858CA5-040D-4D02-A199-D0E6E4EFD22A}">
      <dsp:nvSpPr>
        <dsp:cNvPr id="0" name=""/>
        <dsp:cNvSpPr/>
      </dsp:nvSpPr>
      <dsp:spPr>
        <a:xfrm>
          <a:off x="763776" y="579302"/>
          <a:ext cx="1263652" cy="1263652"/>
        </a:xfrm>
        <a:prstGeom prst="leftCircularArrow">
          <a:avLst>
            <a:gd name="adj1" fmla="val 6452"/>
            <a:gd name="adj2" fmla="val 429999"/>
            <a:gd name="adj3" fmla="val 10489124"/>
            <a:gd name="adj4" fmla="val 14837806"/>
            <a:gd name="adj5" fmla="val 7527"/>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 modelId="{C465DFE8-7B64-4EF1-82F4-D3D804E32313}">
      <dsp:nvSpPr>
        <dsp:cNvPr id="0" name=""/>
        <dsp:cNvSpPr/>
      </dsp:nvSpPr>
      <dsp:spPr>
        <a:xfrm>
          <a:off x="1268312" y="-95878"/>
          <a:ext cx="1362471" cy="1362471"/>
        </a:xfrm>
        <a:prstGeom prst="circularArrow">
          <a:avLst>
            <a:gd name="adj1" fmla="val 5984"/>
            <a:gd name="adj2" fmla="val 394124"/>
            <a:gd name="adj3" fmla="val 13313824"/>
            <a:gd name="adj4" fmla="val 10508221"/>
            <a:gd name="adj5" fmla="val 6981"/>
          </a:avLst>
        </a:prstGeom>
        <a:solidFill>
          <a:srgbClr val="C4AB73"/>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6791A-BFC6-401A-B852-CE3E77D3CB5F}">
      <dsp:nvSpPr>
        <dsp:cNvPr id="0" name=""/>
        <dsp:cNvSpPr/>
      </dsp:nvSpPr>
      <dsp:spPr>
        <a:xfrm>
          <a:off x="4591" y="1978337"/>
          <a:ext cx="1275724" cy="127572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Developer Complete</a:t>
          </a:r>
          <a:endParaRPr lang="en-US" sz="1400" kern="1200" dirty="0"/>
        </a:p>
      </dsp:txBody>
      <dsp:txXfrm>
        <a:off x="191416" y="2165162"/>
        <a:ext cx="902074" cy="902074"/>
      </dsp:txXfrm>
    </dsp:sp>
    <dsp:sp modelId="{E4097646-2791-4D81-8067-872E251AAF22}">
      <dsp:nvSpPr>
        <dsp:cNvPr id="0" name=""/>
        <dsp:cNvSpPr/>
      </dsp:nvSpPr>
      <dsp:spPr>
        <a:xfrm>
          <a:off x="1383905" y="2246239"/>
          <a:ext cx="739920" cy="739920"/>
        </a:xfrm>
        <a:prstGeom prst="mathPlus">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481981" y="2529184"/>
        <a:ext cx="543768" cy="174030"/>
      </dsp:txXfrm>
    </dsp:sp>
    <dsp:sp modelId="{A7D95931-F760-4B7C-B738-70BE48F79262}">
      <dsp:nvSpPr>
        <dsp:cNvPr id="0" name=""/>
        <dsp:cNvSpPr/>
      </dsp:nvSpPr>
      <dsp:spPr>
        <a:xfrm>
          <a:off x="2227414" y="1978337"/>
          <a:ext cx="1275724" cy="127572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Customer Acceptance</a:t>
          </a:r>
          <a:endParaRPr lang="en-US" sz="1400" kern="1200" dirty="0"/>
        </a:p>
      </dsp:txBody>
      <dsp:txXfrm>
        <a:off x="2414239" y="2165162"/>
        <a:ext cx="902074" cy="902074"/>
      </dsp:txXfrm>
    </dsp:sp>
    <dsp:sp modelId="{59AE21E1-EC27-4C25-87CF-3CD77A61433B}">
      <dsp:nvSpPr>
        <dsp:cNvPr id="0" name=""/>
        <dsp:cNvSpPr/>
      </dsp:nvSpPr>
      <dsp:spPr>
        <a:xfrm>
          <a:off x="3606727" y="2246239"/>
          <a:ext cx="739920" cy="739920"/>
        </a:xfrm>
        <a:prstGeom prst="mathPlus">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704803" y="2529184"/>
        <a:ext cx="543768" cy="174030"/>
      </dsp:txXfrm>
    </dsp:sp>
    <dsp:sp modelId="{D5BC4560-08A2-4A03-BD75-3A5C6B03E6BD}">
      <dsp:nvSpPr>
        <dsp:cNvPr id="0" name=""/>
        <dsp:cNvSpPr/>
      </dsp:nvSpPr>
      <dsp:spPr>
        <a:xfrm>
          <a:off x="4450236" y="1978337"/>
          <a:ext cx="1275724" cy="127572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Testing Verification</a:t>
          </a:r>
          <a:endParaRPr lang="en-US" sz="1400" kern="1200" dirty="0"/>
        </a:p>
      </dsp:txBody>
      <dsp:txXfrm>
        <a:off x="4637061" y="2165162"/>
        <a:ext cx="902074" cy="902074"/>
      </dsp:txXfrm>
    </dsp:sp>
    <dsp:sp modelId="{213113B8-26F3-4E6D-9593-3BDF2819A1DA}">
      <dsp:nvSpPr>
        <dsp:cNvPr id="0" name=""/>
        <dsp:cNvSpPr/>
      </dsp:nvSpPr>
      <dsp:spPr>
        <a:xfrm>
          <a:off x="5829549" y="2246239"/>
          <a:ext cx="739920" cy="739920"/>
        </a:xfrm>
        <a:prstGeom prst="mathEqual">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927625" y="2398663"/>
        <a:ext cx="543768" cy="435072"/>
      </dsp:txXfrm>
    </dsp:sp>
    <dsp:sp modelId="{0EFCC1C2-FED3-4C7D-BF92-70DB340DB35A}">
      <dsp:nvSpPr>
        <dsp:cNvPr id="0" name=""/>
        <dsp:cNvSpPr/>
      </dsp:nvSpPr>
      <dsp:spPr>
        <a:xfrm>
          <a:off x="6673058" y="1978337"/>
          <a:ext cx="1275724" cy="127572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Done!</a:t>
          </a:r>
          <a:endParaRPr lang="en-US" sz="1400" kern="1200" dirty="0"/>
        </a:p>
      </dsp:txBody>
      <dsp:txXfrm>
        <a:off x="6859883" y="2165162"/>
        <a:ext cx="902074" cy="9020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D9955-8027-43BC-AFD2-6F1F0E506D78}">
      <dsp:nvSpPr>
        <dsp:cNvPr id="0" name=""/>
        <dsp:cNvSpPr/>
      </dsp:nvSpPr>
      <dsp:spPr>
        <a:xfrm rot="5400000">
          <a:off x="4378097" y="-1903796"/>
          <a:ext cx="1241747" cy="536448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Easier to comprehend from a distance</a:t>
          </a:r>
          <a:endParaRPr lang="en-US" sz="2000" kern="1200" dirty="0">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Don’t be afraid to highlight issues</a:t>
          </a:r>
          <a:endParaRPr lang="en-US" sz="2000" kern="1200" dirty="0">
            <a:latin typeface="Calibri" pitchFamily="34" charset="0"/>
            <a:cs typeface="Calibri" pitchFamily="34" charset="0"/>
          </a:endParaRPr>
        </a:p>
      </dsp:txBody>
      <dsp:txXfrm rot="-5400000">
        <a:off x="2316731" y="218187"/>
        <a:ext cx="5303863" cy="1120513"/>
      </dsp:txXfrm>
    </dsp:sp>
    <dsp:sp modelId="{E15A3CBD-E284-4FB0-9CE9-F6581DCE21D8}">
      <dsp:nvSpPr>
        <dsp:cNvPr id="0" name=""/>
        <dsp:cNvSpPr/>
      </dsp:nvSpPr>
      <dsp:spPr>
        <a:xfrm>
          <a:off x="241" y="2351"/>
          <a:ext cx="2316489" cy="1552184"/>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137160" rIns="274320" bIns="137160" numCol="1" spcCol="1270" anchor="ctr" anchorCtr="0">
          <a:noAutofit/>
        </a:bodyPr>
        <a:lstStyle/>
        <a:p>
          <a:pPr lvl="0" algn="ctr" defTabSz="3200400">
            <a:lnSpc>
              <a:spcPct val="90000"/>
            </a:lnSpc>
            <a:spcBef>
              <a:spcPct val="0"/>
            </a:spcBef>
            <a:spcAft>
              <a:spcPct val="35000"/>
            </a:spcAft>
          </a:pPr>
          <a:r>
            <a:rPr lang="en-US" sz="7200" kern="1200" dirty="0" smtClean="0">
              <a:latin typeface="Blackadder ITC" pitchFamily="82" charset="0"/>
            </a:rPr>
            <a:t>Big</a:t>
          </a:r>
          <a:endParaRPr lang="en-US" sz="7200" kern="1200" dirty="0">
            <a:latin typeface="Blackadder ITC" pitchFamily="82" charset="0"/>
          </a:endParaRPr>
        </a:p>
      </dsp:txBody>
      <dsp:txXfrm>
        <a:off x="76012" y="78122"/>
        <a:ext cx="2164947" cy="1400642"/>
      </dsp:txXfrm>
    </dsp:sp>
    <dsp:sp modelId="{85EB3BAE-DC84-4A4B-B60C-D7D5851ECA1B}">
      <dsp:nvSpPr>
        <dsp:cNvPr id="0" name=""/>
        <dsp:cNvSpPr/>
      </dsp:nvSpPr>
      <dsp:spPr>
        <a:xfrm rot="5400000">
          <a:off x="5337962" y="-14684"/>
          <a:ext cx="1241747" cy="4845843"/>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To the core team</a:t>
          </a:r>
          <a:endParaRPr lang="en-US" sz="2000" kern="1200" dirty="0">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To any stakeholders walking by!</a:t>
          </a:r>
          <a:endParaRPr lang="en-US" sz="2000" kern="1200" dirty="0">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Don’t force people to search for information</a:t>
          </a:r>
          <a:endParaRPr lang="en-US" sz="2000" kern="1200" dirty="0">
            <a:latin typeface="Calibri" pitchFamily="34" charset="0"/>
            <a:cs typeface="Calibri" pitchFamily="34" charset="0"/>
          </a:endParaRPr>
        </a:p>
      </dsp:txBody>
      <dsp:txXfrm rot="-5400000">
        <a:off x="3535915" y="1847981"/>
        <a:ext cx="4785226" cy="1120513"/>
      </dsp:txXfrm>
    </dsp:sp>
    <dsp:sp modelId="{A736888C-F7DF-4433-B726-DB854551F385}">
      <dsp:nvSpPr>
        <dsp:cNvPr id="0" name=""/>
        <dsp:cNvSpPr/>
      </dsp:nvSpPr>
      <dsp:spPr>
        <a:xfrm>
          <a:off x="241" y="1632145"/>
          <a:ext cx="3535672" cy="1552184"/>
        </a:xfrm>
        <a:prstGeom prst="roundRect">
          <a:avLst/>
        </a:prstGeom>
        <a:solidFill>
          <a:srgbClr val="6BB13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137160" rIns="274320" bIns="137160" numCol="1" spcCol="1270" anchor="ctr" anchorCtr="0">
          <a:noAutofit/>
        </a:bodyPr>
        <a:lstStyle/>
        <a:p>
          <a:pPr lvl="0" algn="ctr" defTabSz="3200400">
            <a:lnSpc>
              <a:spcPct val="90000"/>
            </a:lnSpc>
            <a:spcBef>
              <a:spcPct val="0"/>
            </a:spcBef>
            <a:spcAft>
              <a:spcPct val="35000"/>
            </a:spcAft>
          </a:pPr>
          <a:r>
            <a:rPr lang="en-US" sz="7200" kern="1200" dirty="0" smtClean="0">
              <a:latin typeface="Chiller" pitchFamily="82" charset="0"/>
            </a:rPr>
            <a:t>Visible</a:t>
          </a:r>
          <a:endParaRPr lang="en-US" sz="7200" kern="1200" dirty="0">
            <a:latin typeface="Chiller" pitchFamily="82" charset="0"/>
          </a:endParaRPr>
        </a:p>
      </dsp:txBody>
      <dsp:txXfrm>
        <a:off x="76012" y="1707916"/>
        <a:ext cx="3384130" cy="1400642"/>
      </dsp:txXfrm>
    </dsp:sp>
    <dsp:sp modelId="{D779E049-6957-4C9D-B13B-E219E7719095}">
      <dsp:nvSpPr>
        <dsp:cNvPr id="0" name=""/>
        <dsp:cNvSpPr/>
      </dsp:nvSpPr>
      <dsp:spPr>
        <a:xfrm rot="5400000">
          <a:off x="4530482" y="1355791"/>
          <a:ext cx="1241747" cy="536448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Low-tech</a:t>
          </a:r>
          <a:endParaRPr lang="en-US" sz="2000" kern="1200" dirty="0">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Whiteboard + pen</a:t>
          </a:r>
          <a:endParaRPr lang="en-US" sz="2000" kern="1200" dirty="0">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Butcher’s paper</a:t>
          </a:r>
          <a:endParaRPr lang="en-US" sz="2000" kern="1200" dirty="0">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Focus on key project metrics</a:t>
          </a:r>
          <a:endParaRPr lang="en-US" sz="2000" kern="1200" dirty="0">
            <a:latin typeface="Calibri" pitchFamily="34" charset="0"/>
            <a:cs typeface="Calibri" pitchFamily="34" charset="0"/>
          </a:endParaRPr>
        </a:p>
      </dsp:txBody>
      <dsp:txXfrm rot="-5400000">
        <a:off x="2469116" y="3477775"/>
        <a:ext cx="5303863" cy="1120513"/>
      </dsp:txXfrm>
    </dsp:sp>
    <dsp:sp modelId="{2845C9CB-463C-4FBD-AF1F-7523FD31380D}">
      <dsp:nvSpPr>
        <dsp:cNvPr id="0" name=""/>
        <dsp:cNvSpPr/>
      </dsp:nvSpPr>
      <dsp:spPr>
        <a:xfrm>
          <a:off x="241" y="3261938"/>
          <a:ext cx="2468874" cy="1552184"/>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108585" rIns="217170" bIns="108585" numCol="1" spcCol="1270" anchor="ctr" anchorCtr="0">
          <a:noAutofit/>
        </a:bodyPr>
        <a:lstStyle/>
        <a:p>
          <a:pPr lvl="0" algn="ctr" defTabSz="2533650">
            <a:lnSpc>
              <a:spcPct val="90000"/>
            </a:lnSpc>
            <a:spcBef>
              <a:spcPct val="0"/>
            </a:spcBef>
            <a:spcAft>
              <a:spcPct val="35000"/>
            </a:spcAft>
          </a:pPr>
          <a:r>
            <a:rPr lang="en-US" sz="5700" kern="1200" dirty="0" smtClean="0">
              <a:latin typeface="Forte" pitchFamily="66" charset="0"/>
            </a:rPr>
            <a:t>Chart</a:t>
          </a:r>
          <a:endParaRPr lang="en-US" sz="5700" kern="1200" dirty="0">
            <a:latin typeface="Forte" pitchFamily="66" charset="0"/>
          </a:endParaRPr>
        </a:p>
      </dsp:txBody>
      <dsp:txXfrm>
        <a:off x="76012" y="3337709"/>
        <a:ext cx="2317332" cy="14006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645A85B-5EE2-224D-892B-EBDEE738041D}" type="datetime1">
              <a:rPr lang="en-US"/>
              <a:pPr/>
              <a:t>4/3/12</a:t>
            </a:fld>
            <a:endParaRPr lang="en-US"/>
          </a:p>
        </p:txBody>
      </p:sp>
      <p:sp>
        <p:nvSpPr>
          <p:cNvPr id="167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60FD0B95-DBA3-234F-B321-9A64082D11C4}" type="slidenum">
              <a:rPr lang="en-US"/>
              <a:pPr/>
              <a:t>‹#›</a:t>
            </a:fld>
            <a:endParaRPr lang="en-US"/>
          </a:p>
        </p:txBody>
      </p:sp>
    </p:spTree>
    <p:extLst>
      <p:ext uri="{BB962C8B-B14F-4D97-AF65-F5344CB8AC3E}">
        <p14:creationId xmlns:p14="http://schemas.microsoft.com/office/powerpoint/2010/main" val="958738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57A0049-9727-1C49-9F90-B954D42273FA}" type="datetime1">
              <a:rPr lang="en-US"/>
              <a:pPr/>
              <a:t>4/3/12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C91E950B-F458-354F-BE3A-215FB82C404C}" type="slidenum">
              <a:rPr lang="en-US"/>
              <a:pPr/>
              <a:t>‹#›</a:t>
            </a:fld>
            <a:endParaRPr lang="en-US"/>
          </a:p>
        </p:txBody>
      </p:sp>
    </p:spTree>
    <p:extLst>
      <p:ext uri="{BB962C8B-B14F-4D97-AF65-F5344CB8AC3E}">
        <p14:creationId xmlns:p14="http://schemas.microsoft.com/office/powerpoint/2010/main" val="175915503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a:t>
            </a:fld>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We’ve planned our project into Releases</a:t>
            </a:r>
            <a:r>
              <a:rPr lang="en-US" sz="1200" b="0" kern="1200" baseline="0" dirty="0" smtClean="0">
                <a:solidFill>
                  <a:schemeClr val="tx1"/>
                </a:solidFill>
                <a:latin typeface="+mn-lt"/>
                <a:ea typeface="ＭＳ Ｐゴシック" pitchFamily="-65" charset="-128"/>
                <a:cs typeface="Arial" charset="0"/>
              </a:rPr>
              <a:t> and we are ready to get started.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How to manage the everyday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Some of this you’ve seen in previous modules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So now that we know what we’re going to build, and in what order, we have to figure out how to make sure that everything</a:t>
            </a:r>
            <a:r>
              <a:rPr lang="en-US" sz="1200" b="0" kern="1200" baseline="0" dirty="0" smtClean="0">
                <a:solidFill>
                  <a:schemeClr val="tx1"/>
                </a:solidFill>
                <a:latin typeface="+mn-lt"/>
                <a:ea typeface="ＭＳ Ｐゴシック" pitchFamily="-65" charset="-128"/>
                <a:cs typeface="Arial" charset="0"/>
              </a:rPr>
              <a:t> flows nicely through the process.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Much of what we’re going to talk about now has been covered in earlier modules.  Since it’s important to have a firm understanding of these things, we’ll go over them again here.</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For many people accustomed to single activity workflows, understanding the dynamics of an iterative</a:t>
            </a:r>
            <a:r>
              <a:rPr lang="en-US" baseline="0" dirty="0" smtClean="0"/>
              <a:t> project can be challenging.  This diagram attempts to make a clear statement about the timing and nature of activities being conducted at any one time.  The items of the same color are all activities required for a single </a:t>
            </a:r>
            <a:r>
              <a:rPr lang="en-US" i="1" baseline="0" dirty="0" smtClean="0"/>
              <a:t>development</a:t>
            </a:r>
            <a:r>
              <a:rPr lang="en-US" baseline="0" dirty="0" smtClean="0"/>
              <a:t> iteration, which requires planning and story elaboration (in the previous iteration), development and UAT (in the current iteration) and then regression testing (starting in the subsequent iteration.  </a:t>
            </a:r>
          </a:p>
          <a:p>
            <a:endParaRPr lang="en-US" baseline="0" dirty="0" smtClean="0"/>
          </a:p>
          <a:p>
            <a:r>
              <a:rPr lang="en-US" baseline="0" dirty="0" smtClean="0"/>
              <a:t>And this set of tasks overlap for each iteration, so that at any point in time (looking down a vertical slice of the diagram), planning will be being done for the next development iteration, development and UAT will be in progress for the current development iteration and regression testing will be conducted for the previous development iteration.</a:t>
            </a:r>
          </a:p>
          <a:p>
            <a:endParaRPr lang="en-US" b="1" dirty="0" smtClean="0"/>
          </a:p>
          <a:p>
            <a:r>
              <a:rPr lang="en-US" b="1" dirty="0" smtClean="0"/>
              <a:t>Low: 1 min</a:t>
            </a:r>
          </a:p>
          <a:p>
            <a:r>
              <a:rPr lang="en-US" b="1" dirty="0" smtClean="0"/>
              <a:t>High: 3 min</a:t>
            </a:r>
          </a:p>
          <a:p>
            <a:endParaRPr lang="en-US"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11</a:t>
            </a:fld>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 typeface="Arial"/>
              <a:buChar char="•"/>
            </a:pPr>
            <a:r>
              <a:rPr lang="en-US" dirty="0" smtClean="0"/>
              <a:t>Rookie error to start iteration on Monday.</a:t>
            </a:r>
            <a:r>
              <a:rPr lang="en-US" baseline="0" dirty="0" smtClean="0"/>
              <a:t>  Too many holidays.</a:t>
            </a:r>
          </a:p>
          <a:p>
            <a:pPr marL="171450" indent="-171450">
              <a:buFont typeface="Arial"/>
              <a:buChar char="•"/>
            </a:pPr>
            <a:r>
              <a:rPr lang="en-US" baseline="0" dirty="0" smtClean="0"/>
              <a:t>No standup on first morning of iteration</a:t>
            </a:r>
          </a:p>
          <a:p>
            <a:pPr marL="171450" indent="-171450">
              <a:buFont typeface="Arial"/>
              <a:buChar char="•"/>
            </a:pPr>
            <a:r>
              <a:rPr lang="en-US" baseline="0" dirty="0" smtClean="0"/>
              <a:t>Glaring omission is ongoing testing</a:t>
            </a:r>
          </a:p>
          <a:p>
            <a:pPr marL="171450" indent="-171450">
              <a:buFont typeface="Arial"/>
              <a:buChar char="•"/>
            </a:pPr>
            <a:r>
              <a:rPr lang="en-US" baseline="0" dirty="0" smtClean="0"/>
              <a:t>2 – 4 weeks is a normal length.  </a:t>
            </a:r>
            <a:endParaRPr lang="en-US" dirty="0" smtClean="0"/>
          </a:p>
          <a:p>
            <a:endParaRPr lang="en-US" dirty="0" smtClean="0"/>
          </a:p>
          <a:p>
            <a:endParaRPr lang="en-US" dirty="0" smtClean="0"/>
          </a:p>
          <a:p>
            <a:r>
              <a:rPr lang="en-US" dirty="0" smtClean="0"/>
              <a:t>It’s a</a:t>
            </a:r>
            <a:r>
              <a:rPr lang="en-US" baseline="0" dirty="0" smtClean="0"/>
              <a:t> rookie error to start an iteration on Monday and finish it on a Friday.  After all, it seems logical given the natural week boundaries.  However, the number of public holidays that eat into Friday and Mondays can cause major headaches when it comes to re-scheduling showcase meetings and the like.</a:t>
            </a:r>
          </a:p>
          <a:p>
            <a:endParaRPr lang="en-US" baseline="0" dirty="0" smtClean="0"/>
          </a:p>
          <a:p>
            <a:r>
              <a:rPr lang="en-US" baseline="0" dirty="0" smtClean="0"/>
              <a:t>This schedule shows a common pattern of no standup on the first morning of a new iteration.  As everyone’s context has switched since the end of the previous iteration, there’s normally very little continuity and makes stand-ups on these mornings of little value, especially once a team is up to speed.</a:t>
            </a:r>
          </a:p>
          <a:p>
            <a:endParaRPr lang="en-US" baseline="0" dirty="0" smtClean="0"/>
          </a:p>
          <a:p>
            <a:r>
              <a:rPr lang="en-US" b="1" baseline="0" dirty="0" smtClean="0"/>
              <a:t>The one glaring omission from this diagram is the ongoing testing effort required by the QA people.  </a:t>
            </a:r>
            <a:r>
              <a:rPr lang="en-US" baseline="0" dirty="0" smtClean="0"/>
              <a:t>They will be doing spot inspections, regression testing and (possibly) automation for the majority of the iteration whilst development and analysis is going on.</a:t>
            </a:r>
          </a:p>
          <a:p>
            <a:endParaRPr lang="en-US" baseline="0" dirty="0" smtClean="0"/>
          </a:p>
          <a:p>
            <a:r>
              <a:rPr lang="en-US" baseline="0" dirty="0" smtClean="0"/>
              <a:t>Two to four weeks is a normal length for an iteration.  It is a nice balance between setting a regular pace for the team and having enough time to deliver something demonstrable.  If you feel the need to consider a longer iteration because the requirements are simply too big to get done properly within 2 weeks, then the size of the requirements is almost definitely the issue, not the size of the iteration.</a:t>
            </a:r>
          </a:p>
          <a:p>
            <a:endParaRPr lang="en-US" b="1" dirty="0" smtClean="0"/>
          </a:p>
          <a:p>
            <a:r>
              <a:rPr lang="en-US" b="1" dirty="0" smtClean="0"/>
              <a:t>Low: 2 min</a:t>
            </a:r>
          </a:p>
          <a:p>
            <a:r>
              <a:rPr lang="en-US" b="1" dirty="0" smtClean="0"/>
              <a:t>High: 4 min</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114CFFD-2714-4700-BD51-B973E2CCD4ED}"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None/>
            </a:pPr>
            <a:r>
              <a:rPr lang="en-US" sz="1200" kern="1200" dirty="0" smtClean="0">
                <a:solidFill>
                  <a:schemeClr val="tx1"/>
                </a:solidFill>
                <a:latin typeface="+mn-lt"/>
                <a:ea typeface="ＭＳ Ｐゴシック" pitchFamily="-65" charset="-128"/>
                <a:cs typeface="Arial" charset="0"/>
              </a:rPr>
              <a:t>Iterative</a:t>
            </a:r>
          </a:p>
          <a:p>
            <a:pPr lvl="1">
              <a:buFont typeface="Arial" pitchFamily="34" charset="0"/>
              <a:buChar char="•"/>
            </a:pPr>
            <a:r>
              <a:rPr lang="en-US" sz="1200" kern="1200" dirty="0" smtClean="0">
                <a:solidFill>
                  <a:schemeClr val="tx1"/>
                </a:solidFill>
                <a:latin typeface="+mn-lt"/>
                <a:ea typeface="ＭＳ Ｐゴシック" pitchFamily="-65" charset="-128"/>
                <a:cs typeface="Arial" charset="0"/>
              </a:rPr>
              <a:t>Define a set</a:t>
            </a:r>
            <a:r>
              <a:rPr lang="en-US" sz="1200" kern="1200" baseline="0" dirty="0" smtClean="0">
                <a:solidFill>
                  <a:schemeClr val="tx1"/>
                </a:solidFill>
                <a:latin typeface="+mn-lt"/>
                <a:ea typeface="ＭＳ Ｐゴシック" pitchFamily="-65" charset="-128"/>
                <a:cs typeface="Arial" charset="0"/>
              </a:rPr>
              <a:t> of steps and do them repeatedly.</a:t>
            </a:r>
          </a:p>
          <a:p>
            <a:pPr lvl="1">
              <a:buFont typeface="Arial" pitchFamily="34" charset="0"/>
              <a:buChar char="•"/>
            </a:pPr>
            <a:r>
              <a:rPr lang="en-US" sz="1200" kern="1200" baseline="0" dirty="0" smtClean="0">
                <a:solidFill>
                  <a:schemeClr val="tx1"/>
                </a:solidFill>
                <a:latin typeface="+mn-lt"/>
                <a:ea typeface="ＭＳ Ｐゴシック" pitchFamily="-65" charset="-128"/>
                <a:cs typeface="Arial" charset="0"/>
              </a:rPr>
              <a:t>Lather, rinse, repeat</a:t>
            </a:r>
          </a:p>
          <a:p>
            <a:pPr lvl="1">
              <a:buFont typeface="Arial" pitchFamily="34" charset="0"/>
              <a:buChar char="•"/>
            </a:pPr>
            <a:r>
              <a:rPr lang="en-US" sz="1200" kern="1200" baseline="0" dirty="0" smtClean="0">
                <a:solidFill>
                  <a:schemeClr val="tx1"/>
                </a:solidFill>
                <a:latin typeface="+mn-lt"/>
                <a:ea typeface="ＭＳ Ｐゴシック" pitchFamily="-65" charset="-128"/>
                <a:cs typeface="Arial" charset="0"/>
              </a:rPr>
              <a:t>Analyze, design, build, test, show, review, improve</a:t>
            </a:r>
          </a:p>
          <a:p>
            <a:pPr lvl="0">
              <a:buFont typeface="Arial" pitchFamily="34" charset="0"/>
              <a:buNone/>
            </a:pPr>
            <a:r>
              <a:rPr lang="en-US" sz="1200" kern="1200" dirty="0" smtClean="0">
                <a:solidFill>
                  <a:schemeClr val="tx1"/>
                </a:solidFill>
                <a:latin typeface="+mn-lt"/>
                <a:ea typeface="ＭＳ Ｐゴシック" pitchFamily="-65" charset="-128"/>
                <a:cs typeface="Arial" charset="0"/>
              </a:rPr>
              <a:t>Incremental</a:t>
            </a:r>
          </a:p>
          <a:p>
            <a:pPr lvl="1">
              <a:buFont typeface="Arial" pitchFamily="34" charset="0"/>
              <a:buChar char="•"/>
            </a:pPr>
            <a:r>
              <a:rPr lang="en-US" sz="1200" kern="1200" dirty="0" smtClean="0">
                <a:solidFill>
                  <a:schemeClr val="tx1"/>
                </a:solidFill>
                <a:latin typeface="+mn-lt"/>
                <a:ea typeface="ＭＳ Ｐゴシック" pitchFamily="-65" charset="-128"/>
                <a:cs typeface="Arial" charset="0"/>
              </a:rPr>
              <a:t>Adding more each iteration</a:t>
            </a:r>
          </a:p>
          <a:p>
            <a:pPr lvl="1">
              <a:buFont typeface="Arial" pitchFamily="34" charset="0"/>
              <a:buNone/>
            </a:pP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a:t>
            </a:r>
            <a:r>
              <a:rPr lang="en-US" sz="1200" kern="1200" baseline="0" dirty="0" smtClean="0">
                <a:solidFill>
                  <a:schemeClr val="tx1"/>
                </a:solidFill>
                <a:latin typeface="+mn-lt"/>
                <a:ea typeface="ＭＳ Ｐゴシック" pitchFamily="-65" charset="-128"/>
                <a:cs typeface="Arial" charset="0"/>
              </a:rPr>
              <a:t> the Module “The Agile Core,” we talked about the fact that Agile, by nature, is iterative and incremental.  To make sure we have a shared understanding of those terms…</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By “iterative”, we mean that we define a set of steps, and then we do that set of steps repeatedly.  Like the instructions on a shampoo bottle – “lather, rinse, repeat”.  We figure out what works for us, and then we do that repeatedly.  Of course, we’re constantly examining and re-evaluating what we’re doing, looking for ways to improve.</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By “incremental,” we mean that with each iteration – each timebox of effort and product – we add something more to the functionality and value of the thing we’re building.  We don’t define how “big” the increment is, we just make sure that each time around, we’re delivering something more.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ＭＳ Ｐゴシック" pitchFamily="-65" charset="-128"/>
                <a:cs typeface="Arial" charset="0"/>
              </a:rPr>
              <a:t>[PAUSE TO LET THEM READ]</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Message</a:t>
            </a:r>
          </a:p>
          <a:p>
            <a:pPr lvl="1"/>
            <a:r>
              <a:rPr lang="en-US" sz="1200" kern="1200" dirty="0" smtClean="0">
                <a:solidFill>
                  <a:schemeClr val="tx1"/>
                </a:solidFill>
                <a:latin typeface="+mn-lt"/>
                <a:ea typeface="ＭＳ Ｐゴシック" pitchFamily="-65" charset="-128"/>
                <a:cs typeface="Arial" charset="0"/>
              </a:rPr>
              <a:t>Some folks are totally committed – pigs</a:t>
            </a:r>
          </a:p>
          <a:p>
            <a:pPr lvl="1"/>
            <a:r>
              <a:rPr lang="en-US" sz="1200" kern="1200" dirty="0" smtClean="0">
                <a:solidFill>
                  <a:schemeClr val="tx1"/>
                </a:solidFill>
                <a:latin typeface="+mn-lt"/>
                <a:ea typeface="ＭＳ Ｐゴシック" pitchFamily="-65" charset="-128"/>
                <a:cs typeface="Arial" charset="0"/>
              </a:rPr>
              <a:t>Others involved,</a:t>
            </a:r>
            <a:r>
              <a:rPr lang="en-US" sz="1200" kern="1200" baseline="0" dirty="0" smtClean="0">
                <a:solidFill>
                  <a:schemeClr val="tx1"/>
                </a:solidFill>
                <a:latin typeface="+mn-lt"/>
                <a:ea typeface="ＭＳ Ｐゴシック" pitchFamily="-65" charset="-128"/>
                <a:cs typeface="Arial" charset="0"/>
              </a:rPr>
              <a:t> interested, provide input, but not committed - chickens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Lots of folks have heard about pigs and chickens,</a:t>
            </a:r>
            <a:r>
              <a:rPr lang="en-US" sz="1200" kern="1200" baseline="0" dirty="0" smtClean="0">
                <a:solidFill>
                  <a:schemeClr val="tx1"/>
                </a:solidFill>
                <a:latin typeface="+mn-lt"/>
                <a:ea typeface="ＭＳ Ｐゴシック" pitchFamily="-65" charset="-128"/>
                <a:cs typeface="Arial" charset="0"/>
              </a:rPr>
              <a:t> but not everyone knows where that usage came from.  Here’s a little comic strip from </a:t>
            </a:r>
            <a:r>
              <a:rPr lang="en-US" sz="1200" kern="1200" baseline="0" dirty="0" err="1" smtClean="0">
                <a:solidFill>
                  <a:schemeClr val="tx1"/>
                </a:solidFill>
                <a:latin typeface="+mn-lt"/>
                <a:ea typeface="ＭＳ Ｐゴシック" pitchFamily="-65" charset="-128"/>
                <a:cs typeface="Arial" charset="0"/>
              </a:rPr>
              <a:t>implementingScrum.com</a:t>
            </a:r>
            <a:r>
              <a:rPr lang="en-US" sz="1200" kern="1200" baseline="0" dirty="0" smtClean="0">
                <a:solidFill>
                  <a:schemeClr val="tx1"/>
                </a:solidFill>
                <a:latin typeface="+mn-lt"/>
                <a:ea typeface="ＭＳ Ｐゴシック" pitchFamily="-65" charset="-128"/>
                <a:cs typeface="Arial" charset="0"/>
              </a:rPr>
              <a:t> that tells the story.</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[PAUSE TO LET THEM READ]</a:t>
            </a:r>
          </a:p>
          <a:p>
            <a:endParaRPr lang="en-US" sz="1200" kern="1200" baseline="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Regardless of how you feel about</a:t>
            </a:r>
            <a:r>
              <a:rPr lang="en-US" sz="1200" kern="1200" baseline="0" dirty="0" smtClean="0">
                <a:solidFill>
                  <a:schemeClr val="tx1"/>
                </a:solidFill>
                <a:latin typeface="+mn-lt"/>
                <a:ea typeface="ＭＳ Ｐゴシック" pitchFamily="-65" charset="-128"/>
                <a:cs typeface="Arial" charset="0"/>
              </a:rPr>
              <a:t> pigs and chickens, the message that has become a part of Agile culture is that there are some people on a project who are totally committed – the pigs. Then there are folks who are involved, interested, and even have input, but are not totally committed – the chickens.  Both groups contribute, and both are important.  The distinction is that the pigs will live or die according to the success of the project.</a:t>
            </a:r>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Daily</a:t>
            </a:r>
            <a:r>
              <a:rPr lang="en-US" baseline="0" dirty="0" smtClean="0"/>
              <a:t> Scrum or daily standup</a:t>
            </a:r>
          </a:p>
          <a:p>
            <a:pPr>
              <a:buFont typeface="Arial" pitchFamily="34" charset="0"/>
              <a:buChar char="•"/>
            </a:pPr>
            <a:r>
              <a:rPr lang="en-US" baseline="0" dirty="0" smtClean="0"/>
              <a:t>Chickens and pigs – who talks, who doesn’t</a:t>
            </a:r>
          </a:p>
          <a:p>
            <a:pPr>
              <a:buFont typeface="Arial" pitchFamily="34" charset="0"/>
              <a:buChar char="•"/>
            </a:pPr>
            <a:r>
              <a:rPr lang="en-US" baseline="0" dirty="0" smtClean="0"/>
              <a:t>Held daily</a:t>
            </a:r>
          </a:p>
          <a:p>
            <a:pPr>
              <a:buFont typeface="Arial" pitchFamily="34" charset="0"/>
              <a:buChar char="•"/>
            </a:pPr>
            <a:r>
              <a:rPr lang="en-US" baseline="0" dirty="0" smtClean="0"/>
              <a:t>Entire team</a:t>
            </a:r>
          </a:p>
          <a:p>
            <a:pPr>
              <a:buFont typeface="Arial" pitchFamily="34" charset="0"/>
              <a:buChar char="•"/>
            </a:pPr>
            <a:r>
              <a:rPr lang="en-US" baseline="0" dirty="0" smtClean="0"/>
              <a:t>Answer 3 questions</a:t>
            </a:r>
          </a:p>
          <a:p>
            <a:pPr lvl="1">
              <a:buFontTx/>
              <a:buChar char="-"/>
            </a:pPr>
            <a:r>
              <a:rPr lang="en-US" baseline="0" dirty="0" smtClean="0"/>
              <a:t>What did you do yesterday?</a:t>
            </a:r>
          </a:p>
          <a:p>
            <a:pPr lvl="1">
              <a:buFontTx/>
              <a:buChar char="-"/>
            </a:pPr>
            <a:r>
              <a:rPr lang="en-US" baseline="0" dirty="0" smtClean="0"/>
              <a:t> What are you going to do today?</a:t>
            </a:r>
          </a:p>
          <a:p>
            <a:pPr lvl="1">
              <a:buFontTx/>
              <a:buChar char="-"/>
            </a:pPr>
            <a:r>
              <a:rPr lang="en-US" baseline="0" dirty="0" smtClean="0"/>
              <a:t> What obstacles or impediments are preventing you from making progress?</a:t>
            </a:r>
          </a:p>
          <a:p>
            <a:pPr>
              <a:buFont typeface="Arial" pitchFamily="34" charset="0"/>
              <a:buChar char="•"/>
            </a:pPr>
            <a:r>
              <a:rPr lang="en-US" dirty="0" smtClean="0"/>
              <a:t>Short</a:t>
            </a:r>
          </a:p>
          <a:p>
            <a:pPr>
              <a:buFont typeface="Arial" pitchFamily="34" charset="0"/>
              <a:buChar char="•"/>
            </a:pPr>
            <a:r>
              <a:rPr lang="en-US" dirty="0" smtClean="0"/>
              <a:t>Conducted by the card wall</a:t>
            </a:r>
          </a:p>
          <a:p>
            <a:pPr>
              <a:buFont typeface="Arial" pitchFamily="34" charset="0"/>
              <a:buChar char="•"/>
            </a:pPr>
            <a:r>
              <a:rPr lang="en-US" dirty="0" smtClean="0"/>
              <a:t>Everyone stands</a:t>
            </a:r>
          </a:p>
          <a:p>
            <a:pPr>
              <a:buFont typeface="Arial" pitchFamily="34" charset="0"/>
              <a:buChar char="•"/>
            </a:pPr>
            <a:r>
              <a:rPr lang="en-US" dirty="0" smtClean="0"/>
              <a:t>Keeps everyone informed</a:t>
            </a:r>
          </a:p>
          <a:p>
            <a:pPr>
              <a:buFont typeface="Arial" pitchFamily="34" charset="0"/>
              <a:buChar char="•"/>
            </a:pPr>
            <a:r>
              <a:rPr lang="en-US" dirty="0" smtClean="0"/>
              <a:t>Not a status meeting</a:t>
            </a:r>
          </a:p>
          <a:p>
            <a:endParaRPr lang="en-US" dirty="0" smtClean="0"/>
          </a:p>
          <a:p>
            <a:r>
              <a:rPr lang="en-US" dirty="0" smtClean="0"/>
              <a:t>--------------------------------------------------------------------------------------------------------------</a:t>
            </a:r>
          </a:p>
          <a:p>
            <a:r>
              <a:rPr lang="en-US" dirty="0" smtClean="0"/>
              <a:t>Whether</a:t>
            </a:r>
            <a:r>
              <a:rPr lang="en-US" baseline="0" dirty="0" smtClean="0"/>
              <a:t> you talk about Scrum – and call them daily scrums – or XP – and call them daily stand-ups – the concept is common to both systems.  The idea is that the project team gets together daily, stands up, and each committed member of the team (the pigs) shares the answers to these three questions:</a:t>
            </a:r>
          </a:p>
          <a:p>
            <a:endParaRPr lang="en-US" baseline="0" dirty="0" smtClean="0"/>
          </a:p>
          <a:p>
            <a:pPr>
              <a:buFontTx/>
              <a:buChar char="-"/>
            </a:pPr>
            <a:r>
              <a:rPr lang="en-US" baseline="0" dirty="0" smtClean="0"/>
              <a:t> What did you do yesterday?</a:t>
            </a:r>
          </a:p>
          <a:p>
            <a:pPr>
              <a:buFontTx/>
              <a:buChar char="-"/>
            </a:pPr>
            <a:r>
              <a:rPr lang="en-US" baseline="0" dirty="0" smtClean="0"/>
              <a:t> What are you going to do today?</a:t>
            </a:r>
          </a:p>
          <a:p>
            <a:pPr>
              <a:buFontTx/>
              <a:buChar char="-"/>
            </a:pPr>
            <a:r>
              <a:rPr lang="en-US" baseline="0" dirty="0" smtClean="0"/>
              <a:t> What obstacles or impediments are preventing you from making progress?</a:t>
            </a:r>
          </a:p>
          <a:p>
            <a:pPr>
              <a:buFontTx/>
              <a:buChar char="-"/>
            </a:pPr>
            <a:endParaRPr lang="en-US" baseline="0" dirty="0" smtClean="0"/>
          </a:p>
          <a:p>
            <a:pPr>
              <a:buFontTx/>
              <a:buNone/>
            </a:pPr>
            <a:r>
              <a:rPr lang="en-US" baseline="0" dirty="0" smtClean="0"/>
              <a:t>Generally speaking, these meetings should be pretty short.  Team members will frequently refer to stories by number or title, like “I completed number 421 yesterday and am going to start on number 437 today. I can’t get going until the database is set up.”</a:t>
            </a:r>
          </a:p>
          <a:p>
            <a:pPr>
              <a:buFontTx/>
              <a:buNone/>
            </a:pPr>
            <a:endParaRPr lang="en-US" baseline="0" dirty="0" smtClean="0"/>
          </a:p>
          <a:p>
            <a:pPr>
              <a:buFontTx/>
              <a:buNone/>
            </a:pPr>
            <a:r>
              <a:rPr lang="en-US" baseline="0" dirty="0" smtClean="0"/>
              <a:t>Since the card wall - whether physical or electronic - is readily available and visible, generally it’s easy for everyone to understand what is being discussed.</a:t>
            </a:r>
          </a:p>
          <a:p>
            <a:pPr>
              <a:buFontTx/>
              <a:buNone/>
            </a:pPr>
            <a:endParaRPr lang="en-US" baseline="0" dirty="0" smtClean="0"/>
          </a:p>
          <a:p>
            <a:pPr>
              <a:buFontTx/>
              <a:buNone/>
            </a:pPr>
            <a:r>
              <a:rPr lang="en-US" baseline="0" dirty="0" smtClean="0"/>
              <a:t>The meetings are held standing, because the goal is to keep them short.  Anything that doesn’t fit easily into the answer to one of the questions is recorded and discussed at the end of the stand-up meeting.  Chickens are generally not permitted to speak during stand-up, as what they have to say may be important and valuable, but is not a part of this particular meeting.</a:t>
            </a:r>
          </a:p>
          <a:p>
            <a:pPr>
              <a:buFontTx/>
              <a:buNone/>
            </a:pPr>
            <a:endParaRPr lang="en-US" baseline="0" dirty="0" smtClean="0"/>
          </a:p>
          <a:p>
            <a:pPr>
              <a:buFontTx/>
              <a:buNone/>
            </a:pPr>
            <a:r>
              <a:rPr lang="en-US" baseline="0" dirty="0" smtClean="0"/>
              <a:t>The daily stand-up, or daily scrum, contributes significantly to keeping all parties informed about what’s going on and what progress is being made.</a:t>
            </a:r>
          </a:p>
          <a:p>
            <a:pPr>
              <a:buFontTx/>
              <a:buNone/>
            </a:pPr>
            <a:endParaRPr lang="en-US" baseline="0" dirty="0" smtClean="0"/>
          </a:p>
          <a:p>
            <a:pPr>
              <a:buFontTx/>
              <a:buNone/>
            </a:pPr>
            <a:r>
              <a:rPr lang="en-US" baseline="0" dirty="0" smtClean="0"/>
              <a:t>The daily stand-up is </a:t>
            </a:r>
            <a:r>
              <a:rPr lang="en-US" i="1" baseline="0" dirty="0" smtClean="0"/>
              <a:t>not </a:t>
            </a:r>
            <a:r>
              <a:rPr lang="en-US" i="0" baseline="0" dirty="0" smtClean="0"/>
              <a:t>a status meeting.  It is </a:t>
            </a:r>
            <a:r>
              <a:rPr lang="en-US" i="1" baseline="0" dirty="0" smtClean="0"/>
              <a:t>not</a:t>
            </a:r>
            <a:r>
              <a:rPr lang="en-US" i="0" baseline="0" dirty="0" smtClean="0"/>
              <a:t> an opportunity for everyone present to report to the project manager, scrum master, or anyone else.  The daily stand-up </a:t>
            </a:r>
            <a:r>
              <a:rPr lang="en-US" i="1" baseline="0" dirty="0" smtClean="0"/>
              <a:t>is</a:t>
            </a:r>
            <a:r>
              <a:rPr lang="en-US" i="0" baseline="0" dirty="0" smtClean="0"/>
              <a:t> a chance for everyone to keep up to date with what is going on on the project.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0">
              <a:buFont typeface="Arial" pitchFamily="34" charset="0"/>
              <a:buChar char="•"/>
            </a:pPr>
            <a:r>
              <a:rPr lang="en-US" dirty="0" smtClean="0"/>
              <a:t>Ideally</a:t>
            </a:r>
            <a:r>
              <a:rPr lang="en-US" baseline="0" dirty="0" smtClean="0"/>
              <a:t> everyone is collocated</a:t>
            </a:r>
          </a:p>
          <a:p>
            <a:pPr lvl="1">
              <a:buFont typeface="Arial" pitchFamily="34" charset="0"/>
              <a:buChar char="•"/>
            </a:pPr>
            <a:r>
              <a:rPr lang="en-US" baseline="0" dirty="0" smtClean="0"/>
              <a:t>PM/IM</a:t>
            </a:r>
          </a:p>
          <a:p>
            <a:pPr lvl="1">
              <a:buFont typeface="Arial" pitchFamily="34" charset="0"/>
              <a:buChar char="•"/>
            </a:pPr>
            <a:r>
              <a:rPr lang="en-US" baseline="0" dirty="0" smtClean="0"/>
              <a:t>DB</a:t>
            </a:r>
          </a:p>
          <a:p>
            <a:pPr lvl="1">
              <a:buFont typeface="Arial" pitchFamily="34" charset="0"/>
              <a:buChar char="•"/>
            </a:pPr>
            <a:r>
              <a:rPr lang="en-US" baseline="0" dirty="0" smtClean="0"/>
              <a:t>Business/Customer</a:t>
            </a:r>
          </a:p>
          <a:p>
            <a:pPr lvl="1">
              <a:buFont typeface="Arial" pitchFamily="34" charset="0"/>
              <a:buChar char="•"/>
            </a:pPr>
            <a:endParaRPr lang="en-US" baseline="0" dirty="0" smtClean="0"/>
          </a:p>
          <a:p>
            <a:pPr lvl="0">
              <a:buFont typeface="Arial" pitchFamily="34" charset="0"/>
              <a:buChar char="•"/>
            </a:pPr>
            <a:r>
              <a:rPr lang="en-US" baseline="0" dirty="0" smtClean="0"/>
              <a:t>Part time folks should have standard hours in the team room</a:t>
            </a:r>
          </a:p>
          <a:p>
            <a:pPr lvl="0">
              <a:buFont typeface="Arial" pitchFamily="34" charset="0"/>
              <a:buNone/>
            </a:pPr>
            <a:endParaRPr lang="en-US" dirty="0" smtClean="0"/>
          </a:p>
          <a:p>
            <a:pPr lvl="0"/>
            <a:endParaRPr lang="en-US" dirty="0" smtClean="0"/>
          </a:p>
          <a:p>
            <a:pPr lvl="0"/>
            <a:r>
              <a:rPr lang="en-US" dirty="0" smtClean="0"/>
              <a:t>--------------------------------------------------------------------------------------------------------------------</a:t>
            </a:r>
          </a:p>
          <a:p>
            <a:pPr lvl="0"/>
            <a:r>
              <a:rPr lang="en-US" dirty="0" smtClean="0"/>
              <a:t>Part of the flow of your project is the flow of communication.  Having a collocated team means that they are able to talk with each</a:t>
            </a:r>
            <a:r>
              <a:rPr lang="en-US" baseline="0" dirty="0" smtClean="0"/>
              <a:t> other easily.  This eliminates the cost of tracking someone down when you need them, ensures that knowledge and experience gets freely shared among the members of the team, and increases the cohesion of the team.</a:t>
            </a:r>
          </a:p>
          <a:p>
            <a:pPr lvl="0"/>
            <a:endParaRPr lang="en-US" baseline="0" dirty="0" smtClean="0"/>
          </a:p>
          <a:p>
            <a:pPr lvl="0"/>
            <a:r>
              <a:rPr lang="en-US" baseline="0" dirty="0" smtClean="0"/>
              <a:t>Remember our discussion of context switching and lost time in the module The Agile Core? The collocated team addresses these and other issues by keeping everyone in close proximity. When you combine the time savings, the osmotic learning that takes place, and the ease of collaboration, we find that having a collocated team plays a significant role in contributing to the success of agile teams.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ＭＳ Ｐゴシック" pitchFamily="-65" charset="-128"/>
                <a:cs typeface="Arial" charset="0"/>
              </a:rPr>
              <a:t>FLOW – </a:t>
            </a:r>
          </a:p>
          <a:p>
            <a:r>
              <a:rPr lang="en-US" sz="1200" b="0" kern="1200" dirty="0" smtClean="0">
                <a:solidFill>
                  <a:schemeClr val="tx1"/>
                </a:solidFill>
                <a:latin typeface="+mn-lt"/>
                <a:ea typeface="ＭＳ Ｐゴシック" pitchFamily="-65" charset="-128"/>
                <a:cs typeface="Arial" charset="0"/>
              </a:rPr>
              <a:t>Value stream mapping – used to evaluate</a:t>
            </a:r>
            <a:r>
              <a:rPr lang="en-US" sz="1200" b="0" kern="1200" baseline="0" dirty="0" smtClean="0">
                <a:solidFill>
                  <a:schemeClr val="tx1"/>
                </a:solidFill>
                <a:latin typeface="+mn-lt"/>
                <a:ea typeface="ＭＳ Ｐゴシック" pitchFamily="-65" charset="-128"/>
                <a:cs typeface="Arial" charset="0"/>
              </a:rPr>
              <a:t> any process</a:t>
            </a:r>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Key concepts:</a:t>
            </a:r>
          </a:p>
          <a:p>
            <a:pPr lvl="1"/>
            <a:r>
              <a:rPr lang="en-US" sz="1200" b="0" kern="1200" dirty="0" smtClean="0">
                <a:solidFill>
                  <a:schemeClr val="tx1"/>
                </a:solidFill>
                <a:latin typeface="+mn-lt"/>
                <a:ea typeface="ＭＳ Ｐゴシック" pitchFamily="-65" charset="-128"/>
                <a:cs typeface="Arial" charset="0"/>
              </a:rPr>
              <a:t>Sustainable</a:t>
            </a:r>
            <a:r>
              <a:rPr lang="en-US" sz="1200" b="0" kern="1200" baseline="0" dirty="0" smtClean="0">
                <a:solidFill>
                  <a:schemeClr val="tx1"/>
                </a:solidFill>
                <a:latin typeface="+mn-lt"/>
                <a:ea typeface="ＭＳ Ｐゴシック" pitchFamily="-65" charset="-128"/>
                <a:cs typeface="Arial" charset="0"/>
              </a:rPr>
              <a:t> pace</a:t>
            </a:r>
          </a:p>
          <a:p>
            <a:pPr lvl="1"/>
            <a:r>
              <a:rPr lang="en-US" sz="1200" b="0" kern="1200" baseline="0" dirty="0" smtClean="0">
                <a:solidFill>
                  <a:schemeClr val="tx1"/>
                </a:solidFill>
                <a:latin typeface="+mn-lt"/>
                <a:ea typeface="ＭＳ Ｐゴシック" pitchFamily="-65" charset="-128"/>
                <a:cs typeface="Arial" charset="0"/>
              </a:rPr>
              <a:t>Minimize inventory</a:t>
            </a:r>
          </a:p>
          <a:p>
            <a:pPr lvl="1"/>
            <a:r>
              <a:rPr lang="en-US" sz="1200" b="0" kern="1200" baseline="0" dirty="0" smtClean="0">
                <a:solidFill>
                  <a:schemeClr val="tx1"/>
                </a:solidFill>
                <a:latin typeface="+mn-lt"/>
                <a:ea typeface="ＭＳ Ｐゴシック" pitchFamily="-65" charset="-128"/>
                <a:cs typeface="Arial" charset="0"/>
              </a:rPr>
              <a:t>Eliminate waste</a:t>
            </a:r>
          </a:p>
          <a:p>
            <a:pPr lvl="2"/>
            <a:r>
              <a:rPr lang="en-US" sz="1200" b="0" kern="1200" dirty="0" smtClean="0">
                <a:solidFill>
                  <a:schemeClr val="tx1"/>
                </a:solidFill>
                <a:latin typeface="+mn-lt"/>
                <a:ea typeface="ＭＳ Ｐゴシック" pitchFamily="-65" charset="-128"/>
                <a:cs typeface="Arial" charset="0"/>
              </a:rPr>
              <a:t>Lagging stories</a:t>
            </a:r>
          </a:p>
          <a:p>
            <a:pPr lvl="2"/>
            <a:r>
              <a:rPr lang="en-US" sz="1200" b="0" kern="1200" dirty="0" smtClean="0">
                <a:solidFill>
                  <a:schemeClr val="tx1"/>
                </a:solidFill>
                <a:latin typeface="+mn-lt"/>
                <a:ea typeface="ＭＳ Ｐゴシック" pitchFamily="-65" charset="-128"/>
                <a:cs typeface="Arial" charset="0"/>
              </a:rPr>
              <a:t>Defects</a:t>
            </a:r>
          </a:p>
          <a:p>
            <a:pPr lvl="2"/>
            <a:r>
              <a:rPr lang="en-US" sz="1200" b="0" kern="1200" dirty="0" smtClean="0">
                <a:solidFill>
                  <a:schemeClr val="tx1"/>
                </a:solidFill>
                <a:latin typeface="+mn-lt"/>
                <a:ea typeface="ＭＳ Ｐゴシック" pitchFamily="-65" charset="-128"/>
                <a:cs typeface="Arial" charset="0"/>
              </a:rPr>
              <a:t>Idle time</a:t>
            </a:r>
          </a:p>
          <a:p>
            <a:endParaRPr lang="en-US" sz="1200" b="1" kern="1200" dirty="0" smtClean="0">
              <a:solidFill>
                <a:schemeClr val="tx1"/>
              </a:solidFill>
              <a:latin typeface="+mn-lt"/>
              <a:ea typeface="ＭＳ Ｐゴシック" pitchFamily="-65" charset="-128"/>
              <a:cs typeface="Arial" charset="0"/>
            </a:endParaRPr>
          </a:p>
          <a:p>
            <a:endParaRPr lang="en-US" sz="1200" b="1" kern="1200" dirty="0" smtClean="0">
              <a:solidFill>
                <a:schemeClr val="tx1"/>
              </a:solidFill>
              <a:latin typeface="+mn-lt"/>
              <a:ea typeface="ＭＳ Ｐゴシック" pitchFamily="-65" charset="-128"/>
              <a:cs typeface="Arial" charset="0"/>
            </a:endParaRPr>
          </a:p>
          <a:p>
            <a:endParaRPr lang="en-US" sz="1200" b="1" kern="1200" dirty="0" smtClean="0">
              <a:solidFill>
                <a:schemeClr val="tx1"/>
              </a:solidFill>
              <a:latin typeface="+mn-lt"/>
              <a:ea typeface="ＭＳ Ｐゴシック" pitchFamily="-65" charset="-128"/>
              <a:cs typeface="Arial" charset="0"/>
            </a:endParaRPr>
          </a:p>
          <a:p>
            <a:r>
              <a:rPr lang="en-US" sz="1200" b="1" kern="1200" dirty="0" smtClean="0">
                <a:solidFill>
                  <a:schemeClr val="tx1"/>
                </a:solidFill>
                <a:latin typeface="+mn-lt"/>
                <a:ea typeface="ＭＳ Ｐゴシック" pitchFamily="-65" charset="-128"/>
                <a:cs typeface="Arial" charset="0"/>
              </a:rPr>
              <a:t>-------------------------------------------------------------------------------------------------------------</a:t>
            </a:r>
          </a:p>
          <a:p>
            <a:r>
              <a:rPr lang="en-US" sz="1200" b="1" kern="1200" dirty="0" smtClean="0">
                <a:solidFill>
                  <a:schemeClr val="tx1"/>
                </a:solidFill>
                <a:latin typeface="+mn-lt"/>
                <a:ea typeface="ＭＳ Ｐゴシック" pitchFamily="-65" charset="-128"/>
                <a:cs typeface="Arial" charset="0"/>
              </a:rPr>
              <a:t>Managing the Process</a:t>
            </a:r>
          </a:p>
          <a:p>
            <a:r>
              <a:rPr lang="en-US" sz="1200" b="1" kern="1200" dirty="0" smtClean="0">
                <a:solidFill>
                  <a:schemeClr val="tx1"/>
                </a:solidFill>
                <a:latin typeface="+mn-lt"/>
                <a:ea typeface="ＭＳ Ｐゴシック" pitchFamily="-65" charset="-128"/>
                <a:cs typeface="Arial" charset="0"/>
              </a:rPr>
              <a:t>Flow</a:t>
            </a:r>
          </a:p>
          <a:p>
            <a:r>
              <a:rPr lang="en-US" sz="1200" kern="1200" dirty="0" smtClean="0">
                <a:solidFill>
                  <a:schemeClr val="tx1"/>
                </a:solidFill>
                <a:latin typeface="+mn-lt"/>
                <a:ea typeface="ＭＳ Ｐゴシック" pitchFamily="-65" charset="-128"/>
                <a:cs typeface="Arial" charset="0"/>
              </a:rPr>
              <a:t>The basic principle of flow is that the goal is to minimize inventory and other forms of waste, keep the process moving at a consistent pace, reduce the amount of wait time (another form of waste), and ensuring that “products” move from one end to the other smoothly.</a:t>
            </a:r>
          </a:p>
          <a:p>
            <a:r>
              <a:rPr lang="en-US" sz="1200" kern="1200" dirty="0" smtClean="0">
                <a:solidFill>
                  <a:schemeClr val="tx1"/>
                </a:solidFill>
                <a:latin typeface="+mn-lt"/>
                <a:ea typeface="ＭＳ Ｐゴシック" pitchFamily="-65" charset="-128"/>
                <a:cs typeface="Arial" charset="0"/>
              </a:rPr>
              <a:t>Signs of waste, or of the process working ineffectively, include stories that stay in place for a long time, lots of defects, stories moving backward, and team members who have idle time.</a:t>
            </a:r>
          </a:p>
          <a:p>
            <a:r>
              <a:rPr lang="en-US" sz="1200" kern="1200" dirty="0" smtClean="0">
                <a:solidFill>
                  <a:schemeClr val="tx1"/>
                </a:solidFill>
                <a:latin typeface="+mn-lt"/>
                <a:ea typeface="ＭＳ Ｐゴシック" pitchFamily="-65" charset="-128"/>
                <a:cs typeface="Arial" charset="0"/>
              </a:rPr>
              <a:t>Graphic?</a:t>
            </a:r>
          </a:p>
          <a:p>
            <a:r>
              <a:rPr lang="en-US" sz="1200" b="1" kern="1200" dirty="0" smtClean="0">
                <a:solidFill>
                  <a:schemeClr val="tx1"/>
                </a:solidFill>
                <a:latin typeface="+mn-lt"/>
                <a:ea typeface="ＭＳ Ｐゴシック" pitchFamily="-65" charset="-128"/>
                <a:cs typeface="Arial" charset="0"/>
              </a:rPr>
              <a:t>Retrospectives</a:t>
            </a:r>
          </a:p>
          <a:p>
            <a:r>
              <a:rPr lang="en-US" sz="1200" kern="1200" dirty="0" smtClean="0">
                <a:solidFill>
                  <a:schemeClr val="tx1"/>
                </a:solidFill>
                <a:latin typeface="+mn-lt"/>
                <a:ea typeface="ＭＳ Ｐゴシック" pitchFamily="-65" charset="-128"/>
                <a:cs typeface="Arial" charset="0"/>
              </a:rPr>
              <a:t>Discussion: retrospectives as a tool for continuous improvement and for communication.</a:t>
            </a:r>
          </a:p>
          <a:p>
            <a:pPr lvl="0" algn="ctr"/>
            <a:r>
              <a:rPr lang="en-US" sz="1200" kern="1200" dirty="0" smtClean="0">
                <a:solidFill>
                  <a:schemeClr val="tx1"/>
                </a:solidFill>
                <a:latin typeface="+mn-lt"/>
                <a:ea typeface="ＭＳ Ｐゴシック" pitchFamily="-65" charset="-128"/>
                <a:cs typeface="Arial" charset="0"/>
              </a:rPr>
              <a:t>Retrospective</a:t>
            </a:r>
          </a:p>
          <a:p>
            <a:pPr lvl="1"/>
            <a:r>
              <a:rPr lang="en-US" sz="1200" kern="1200" dirty="0" smtClean="0">
                <a:solidFill>
                  <a:schemeClr val="tx1"/>
                </a:solidFill>
                <a:latin typeface="+mn-lt"/>
                <a:ea typeface="ＭＳ Ｐゴシック" pitchFamily="-65" charset="-128"/>
                <a:cs typeface="Arial" charset="0"/>
              </a:rPr>
              <a:t>* Frame: Team members sitting around a table, paper on the wall with </a:t>
            </a:r>
            <a:r>
              <a:rPr lang="en-US" sz="1200" kern="1200" dirty="0" err="1" smtClean="0">
                <a:solidFill>
                  <a:schemeClr val="tx1"/>
                </a:solidFill>
                <a:latin typeface="+mn-lt"/>
                <a:ea typeface="ＭＳ Ｐゴシック" pitchFamily="-65" charset="-128"/>
                <a:cs typeface="Arial" charset="0"/>
              </a:rPr>
              <a:t>stickies</a:t>
            </a:r>
            <a:r>
              <a:rPr lang="en-US" sz="1200" kern="1200" dirty="0" smtClean="0">
                <a:solidFill>
                  <a:schemeClr val="tx1"/>
                </a:solidFill>
                <a:latin typeface="+mn-lt"/>
                <a:ea typeface="ＭＳ Ｐゴシック" pitchFamily="-65" charset="-128"/>
                <a:cs typeface="Arial" charset="0"/>
              </a:rPr>
              <a:t> on it – maybe a starfish (see below)?</a:t>
            </a:r>
          </a:p>
          <a:p>
            <a:r>
              <a:rPr lang="en-US" sz="1200" b="1" kern="1200" dirty="0" smtClean="0">
                <a:solidFill>
                  <a:schemeClr val="tx1"/>
                </a:solidFill>
                <a:latin typeface="+mn-lt"/>
                <a:ea typeface="ＭＳ Ｐゴシック" pitchFamily="-65" charset="-128"/>
                <a:cs typeface="Arial" charset="0"/>
              </a:rPr>
              <a:t>Planning Meetings</a:t>
            </a:r>
          </a:p>
          <a:p>
            <a:r>
              <a:rPr lang="en-US" sz="1200" kern="1200" dirty="0" smtClean="0">
                <a:solidFill>
                  <a:schemeClr val="tx1"/>
                </a:solidFill>
                <a:latin typeface="+mn-lt"/>
                <a:ea typeface="ＭＳ Ｐゴシック" pitchFamily="-65" charset="-128"/>
                <a:cs typeface="Arial" charset="0"/>
              </a:rPr>
              <a:t>Discuss release planning and iteration planning meetings.</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Rodin, the artist, said </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“Nothing is a waste of time if you use the experience wisely.”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Oscar Wilde said </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“Experience is the name everyone gives to his mistakes.”</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Norm </a:t>
            </a:r>
            <a:r>
              <a:rPr lang="en-US" dirty="0" err="1" smtClean="0"/>
              <a:t>Kerth</a:t>
            </a:r>
            <a:r>
              <a:rPr lang="en-US" dirty="0" smtClean="0"/>
              <a:t> – 2000 – ‘Project Retrospective’  [CLICK]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Esther Derby and Diana Larsen – 2006 - wrote the book “Agile Retrospectives: Making Good Teams Great”.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[CLICK]</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At the end of each Iteration, Release</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Starfish model – Patrick </a:t>
            </a:r>
            <a:r>
              <a:rPr lang="en-US" baseline="0" dirty="0" err="1" smtClean="0"/>
              <a:t>Kua</a:t>
            </a:r>
            <a:r>
              <a:rPr lang="en-US" baseline="0" dirty="0" smtClean="0"/>
              <a:t> – TW</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Review the model</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Action items</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Reduce waste, constant improvements</a:t>
            </a:r>
          </a:p>
          <a:p>
            <a:r>
              <a:rPr lang="en-US" sz="1200" b="1" kern="1200" dirty="0" smtClean="0">
                <a:solidFill>
                  <a:schemeClr val="tx1"/>
                </a:solidFill>
                <a:latin typeface="+mn-lt"/>
                <a:ea typeface="ＭＳ Ｐゴシック" pitchFamily="-65" charset="-128"/>
                <a:cs typeface="Arial" charset="0"/>
              </a:rPr>
              <a:t>What’s the purpose of having a retrospective?  It should be:</a:t>
            </a:r>
          </a:p>
          <a:p>
            <a:r>
              <a:rPr lang="en-US" sz="1200" kern="1200" dirty="0" smtClean="0">
                <a:solidFill>
                  <a:schemeClr val="tx1"/>
                </a:solidFill>
                <a:latin typeface="+mn-lt"/>
                <a:ea typeface="ＭＳ Ｐゴシック" pitchFamily="-65" charset="-128"/>
                <a:cs typeface="Arial" charset="0"/>
              </a:rPr>
              <a:t>Informative – Communicate “the story” to all </a:t>
            </a:r>
          </a:p>
          <a:p>
            <a:r>
              <a:rPr lang="en-US" sz="1200" kern="1200" dirty="0" smtClean="0">
                <a:solidFill>
                  <a:schemeClr val="tx1"/>
                </a:solidFill>
                <a:latin typeface="+mn-lt"/>
                <a:ea typeface="ＭＳ Ｐゴシック" pitchFamily="-65" charset="-128"/>
                <a:cs typeface="Arial" charset="0"/>
              </a:rPr>
              <a:t>Enlightening – Capture data, metrics or collective wisdom gained from the project</a:t>
            </a:r>
          </a:p>
          <a:p>
            <a:r>
              <a:rPr lang="en-US" sz="1200" kern="1200" dirty="0" smtClean="0">
                <a:solidFill>
                  <a:schemeClr val="tx1"/>
                </a:solidFill>
                <a:latin typeface="+mn-lt"/>
                <a:ea typeface="ＭＳ Ｐゴシック" pitchFamily="-65" charset="-128"/>
                <a:cs typeface="Arial" charset="0"/>
              </a:rPr>
              <a:t>Progressive – Improve process/management/culture</a:t>
            </a:r>
          </a:p>
          <a:p>
            <a:r>
              <a:rPr lang="en-US" sz="1200" kern="1200" dirty="0" smtClean="0">
                <a:solidFill>
                  <a:schemeClr val="tx1"/>
                </a:solidFill>
                <a:latin typeface="+mn-lt"/>
                <a:ea typeface="ＭＳ Ｐゴシック" pitchFamily="-65" charset="-128"/>
                <a:cs typeface="Arial" charset="0"/>
              </a:rPr>
              <a:t>Cathartic – Repair damage to the team or allow the team to enjoy what’s been accomplished</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Rodin, the artist, said “Nothing is a waste of time if you use the experience wisely.”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Oscar Wilde said “Experience is the name everyone gives to his mistakes.”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And Kierkegaard said “Life can only be understood</a:t>
            </a:r>
            <a:r>
              <a:rPr lang="en-US" baseline="0" dirty="0" smtClean="0"/>
              <a:t> backward, but it must be lived forward.”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In 2001, Norm </a:t>
            </a:r>
            <a:r>
              <a:rPr lang="en-US" baseline="0" dirty="0" err="1" smtClean="0"/>
              <a:t>Kerth</a:t>
            </a:r>
            <a:r>
              <a:rPr lang="en-US" baseline="0" dirty="0" smtClean="0"/>
              <a:t> wrote the book “Project Retrospectives,” in which he said [CLICK] “a well-run retrospective can help members of a community understand the need for improvement, and motivate them to change how they go about their work.”</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Following in </a:t>
            </a:r>
            <a:r>
              <a:rPr lang="en-US" baseline="0" dirty="0" err="1" smtClean="0"/>
              <a:t>Kerth’s</a:t>
            </a:r>
            <a:r>
              <a:rPr lang="en-US" baseline="0" dirty="0" smtClean="0"/>
              <a:t> footsteps, in 2006 Esther Derby and Diana Larsen wrote the book “Agile Retrospectives: Making Good Teams Great”. In their book, Esther and Diana said [CLICK] “Whether you are using Agile methods or more traditional incremental or iterative development, your team has an opportunity to reflect at the end of every increment and identify changes and improvements that will increase the quality of the product and the work life of team members.”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[CLICK] Agile teams generally include retrospectives as one of their practices. While different teams make different choices, it’s most common for teams to do retrospectives at each milestone – that is, at the end of each Iteration, Release, and at the end of the Project.  We recommend Derby and Larsen’s book “Agile Retrospectives” as a key component of your team’s library.  The activities and guidance in this book are priceless.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goals of retrospectives, as stated by </a:t>
            </a:r>
            <a:r>
              <a:rPr lang="en-US" baseline="0" dirty="0" err="1" smtClean="0"/>
              <a:t>Kerth</a:t>
            </a:r>
            <a:r>
              <a:rPr lang="en-US" baseline="0" dirty="0" smtClean="0"/>
              <a:t> and Derby and Larsen, are to use the past – our experience – to improve our future.  Whether it’s team functioning and communication – focused on the people – or technology, architecture, and technical practices, the goals are the same – learn and improve.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Begin</a:t>
            </a:r>
            <a:r>
              <a:rPr lang="en-US" sz="1200" b="0" kern="1200" baseline="0" dirty="0" smtClean="0">
                <a:solidFill>
                  <a:schemeClr val="tx1"/>
                </a:solidFill>
                <a:latin typeface="+mn-lt"/>
                <a:ea typeface="ＭＳ Ｐゴシック" pitchFamily="-65" charset="-128"/>
                <a:cs typeface="Arial" charset="0"/>
              </a:rPr>
              <a:t> each increment with a planning meeting [CLICK] </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Project</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Release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Iteration</a:t>
            </a:r>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Project planning – initial project definition and priorities </a:t>
            </a:r>
          </a:p>
          <a:p>
            <a:r>
              <a:rPr lang="en-US" sz="1200" b="0" kern="1200" dirty="0" smtClean="0">
                <a:solidFill>
                  <a:schemeClr val="tx1"/>
                </a:solidFill>
                <a:latin typeface="+mn-lt"/>
                <a:ea typeface="ＭＳ Ｐゴシック" pitchFamily="-65" charset="-128"/>
                <a:cs typeface="Arial" charset="0"/>
              </a:rPr>
              <a:t>Release Planning – s</a:t>
            </a:r>
            <a:r>
              <a:rPr lang="en-US" sz="1200" b="0" kern="1200" baseline="0" dirty="0" smtClean="0">
                <a:solidFill>
                  <a:schemeClr val="tx1"/>
                </a:solidFill>
                <a:latin typeface="+mn-lt"/>
                <a:ea typeface="ＭＳ Ｐゴシック" pitchFamily="-65" charset="-128"/>
                <a:cs typeface="Arial" charset="0"/>
              </a:rPr>
              <a:t>tories for the next release, prioritize, estimating</a:t>
            </a:r>
          </a:p>
          <a:p>
            <a:r>
              <a:rPr lang="en-US" sz="1200" b="0" kern="1200" baseline="0" dirty="0" smtClean="0">
                <a:solidFill>
                  <a:schemeClr val="tx1"/>
                </a:solidFill>
                <a:latin typeface="+mn-lt"/>
                <a:ea typeface="ＭＳ Ｐゴシック" pitchFamily="-65" charset="-128"/>
                <a:cs typeface="Arial" charset="0"/>
              </a:rPr>
              <a:t>Iteration Planning – stories for the next iteration, tasking, estimating</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At the beginning</a:t>
            </a:r>
            <a:r>
              <a:rPr lang="en-US" sz="1200" b="0" kern="1200" baseline="0" dirty="0" smtClean="0">
                <a:solidFill>
                  <a:schemeClr val="tx1"/>
                </a:solidFill>
                <a:latin typeface="+mn-lt"/>
                <a:ea typeface="ＭＳ Ｐゴシック" pitchFamily="-65" charset="-128"/>
                <a:cs typeface="Arial" charset="0"/>
              </a:rPr>
              <a:t> of each increment [CLICK] – Project, Release, or Iteration – there is planning to be done. We have to understand what we’re building, what we expect to get done in this period, and what our expectations are at the end of the period.</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Project planning meetings involve [CLICK] the definition of the product and initial priorities.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Release planning meetings [CLICK] involve choosing, estimating, and prioritizing the stories to be implemented in this release.  You may remember we talked about vertical slices and story mapping.  These practices are generally applied during Release Planning so that the Release delivers the best defined value.</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Iteration planning meetings [CLICK] determine which of the stories selected for the Release will be implemented during the next Iteration. These are the meetings where we refine our understanding and estimates of each story, as necessary, to ensure that we do not </a:t>
            </a:r>
            <a:r>
              <a:rPr lang="en-US" sz="1200" b="0" kern="1200" baseline="0" dirty="0" err="1" smtClean="0">
                <a:solidFill>
                  <a:schemeClr val="tx1"/>
                </a:solidFill>
                <a:latin typeface="+mn-lt"/>
                <a:ea typeface="ＭＳ Ｐゴシック" pitchFamily="-65" charset="-128"/>
                <a:cs typeface="Arial" charset="0"/>
              </a:rPr>
              <a:t>overcommit</a:t>
            </a:r>
            <a:r>
              <a:rPr lang="en-US" sz="1200" b="0" kern="1200" baseline="0" dirty="0" smtClean="0">
                <a:solidFill>
                  <a:schemeClr val="tx1"/>
                </a:solidFill>
                <a:latin typeface="+mn-lt"/>
                <a:ea typeface="ＭＳ Ｐゴシック" pitchFamily="-65" charset="-128"/>
                <a:cs typeface="Arial" charset="0"/>
              </a:rPr>
              <a:t> or </a:t>
            </a:r>
            <a:r>
              <a:rPr lang="en-US" sz="1200" b="0" kern="1200" baseline="0" dirty="0" err="1" smtClean="0">
                <a:solidFill>
                  <a:schemeClr val="tx1"/>
                </a:solidFill>
                <a:latin typeface="+mn-lt"/>
                <a:ea typeface="ＭＳ Ｐゴシック" pitchFamily="-65" charset="-128"/>
                <a:cs typeface="Arial" charset="0"/>
              </a:rPr>
              <a:t>undercommit</a:t>
            </a:r>
            <a:r>
              <a:rPr lang="en-US" sz="1200" b="0" kern="1200" baseline="0" dirty="0" smtClean="0">
                <a:solidFill>
                  <a:schemeClr val="tx1"/>
                </a:solidFill>
                <a:latin typeface="+mn-lt"/>
                <a:ea typeface="ＭＳ Ｐゴシック" pitchFamily="-65" charset="-128"/>
                <a:cs typeface="Arial" charset="0"/>
              </a:rPr>
              <a:t>, and so that we are clear about the value to be delivered.</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We’ve planned our project into Releases</a:t>
            </a:r>
            <a:r>
              <a:rPr lang="en-US" sz="1200" b="0" kern="1200" baseline="0" dirty="0" smtClean="0">
                <a:solidFill>
                  <a:schemeClr val="tx1"/>
                </a:solidFill>
                <a:latin typeface="+mn-lt"/>
                <a:ea typeface="ＭＳ Ｐゴシック" pitchFamily="-65" charset="-128"/>
                <a:cs typeface="Arial" charset="0"/>
              </a:rPr>
              <a:t> and we are ready to get started.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How to manage the everyday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Some of this you’ve seen in previous modules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So now that we know what we’re going to build, and in what order, we have to figure out how to make sure that everything</a:t>
            </a:r>
            <a:r>
              <a:rPr lang="en-US" sz="1200" b="0" kern="1200" baseline="0" dirty="0" smtClean="0">
                <a:solidFill>
                  <a:schemeClr val="tx1"/>
                </a:solidFill>
                <a:latin typeface="+mn-lt"/>
                <a:ea typeface="ＭＳ Ｐゴシック" pitchFamily="-65" charset="-128"/>
                <a:cs typeface="Arial" charset="0"/>
              </a:rPr>
              <a:t> flows nicely through the process.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Much of what we’re going to talk about now has been covered in earlier modules.  Since it’s important to have a firm understanding of these things, we’ll go over them again here.</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876257-7C86-48C4-94DF-7E3462894C08}" type="slidenum">
              <a:rPr lang="en-GB"/>
              <a:pPr/>
              <a:t>20</a:t>
            </a:fld>
            <a:endParaRPr lang="en-GB"/>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A63933-0CA9-43F7-8751-A5BB0DA07B0E}" type="slidenum">
              <a:rPr lang="en-GB"/>
              <a:pPr/>
              <a:t>21</a:t>
            </a:fld>
            <a:endParaRPr lang="en-GB"/>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Accurate visibility</a:t>
            </a:r>
            <a:r>
              <a:rPr lang="en-US" sz="1200" b="0" kern="1200" baseline="0" dirty="0" smtClean="0">
                <a:solidFill>
                  <a:schemeClr val="tx1"/>
                </a:solidFill>
                <a:latin typeface="+mn-lt"/>
                <a:ea typeface="ＭＳ Ｐゴシック" pitchFamily="-65" charset="-128"/>
                <a:cs typeface="Arial" charset="0"/>
              </a:rPr>
              <a:t> into project progress has traditionally been a problem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Agile address this by making project status extremely visible to everyone</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One of the exciting</a:t>
            </a:r>
            <a:r>
              <a:rPr lang="en-US" sz="1200" b="0" kern="1200" baseline="0" dirty="0" smtClean="0">
                <a:solidFill>
                  <a:schemeClr val="tx1"/>
                </a:solidFill>
                <a:latin typeface="+mn-lt"/>
                <a:ea typeface="ＭＳ Ｐゴシック" pitchFamily="-65" charset="-128"/>
                <a:cs typeface="Arial" charset="0"/>
              </a:rPr>
              <a:t> and powerful aspects of Agile is the free flow of information and communication.  This is true both within an Agile team, and between the team and the rest of the organization. Agile teams talk about transparency, meaning that facts and information are freely available at all times, and that our successes and failures are equally visible.</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Static</a:t>
            </a:r>
            <a:r>
              <a:rPr lang="en-US" sz="1200" b="0" kern="1200" baseline="0" dirty="0" smtClean="0">
                <a:solidFill>
                  <a:schemeClr val="tx1"/>
                </a:solidFill>
                <a:latin typeface="+mn-lt"/>
                <a:ea typeface="ＭＳ Ｐゴシック" pitchFamily="-65" charset="-128"/>
                <a:cs typeface="Arial" charset="0"/>
              </a:rPr>
              <a:t> sources of information available to anyone who chooses to view them.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No request needed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Always updated and ready to view  [CLICK]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Standard ones  [CLICK]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Custom ones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One of the tools for this communication and transparency</a:t>
            </a:r>
            <a:r>
              <a:rPr lang="en-US" sz="1200" b="0" kern="1200" baseline="0" dirty="0" smtClean="0">
                <a:solidFill>
                  <a:schemeClr val="tx1"/>
                </a:solidFill>
                <a:latin typeface="+mn-lt"/>
                <a:ea typeface="ＭＳ Ｐゴシック" pitchFamily="-65" charset="-128"/>
                <a:cs typeface="Arial" charset="0"/>
              </a:rPr>
              <a:t> is a category of things that we refer to as “information radiators”.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[CLICK]</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Information radiators are static sources of information that are available to anyone who chooses to view them. By “static” we mean that there is no request needed and no specific interaction (although we’ll get back to this when we talk about Mingle). Rather, information radiators provide information simply by viewing them.  Examples [CLICK] are the card wall and the burn-up chart which we touched on briefly a bit earlier in this module.  The card wall is always there, and anyone can look at it and learn the state of the project, release, or iteration.</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The power of</a:t>
            </a:r>
            <a:r>
              <a:rPr lang="en-US" baseline="0" dirty="0" smtClean="0"/>
              <a:t> a story/card wall comes from it’s simplicity and lo-tech nature.  Fundamental to the success of a story wall in quickly conveying iteration status is the ability to easily pick out the salient details and the ease of it’s maintenance.  </a:t>
            </a:r>
          </a:p>
          <a:p>
            <a:endParaRPr lang="en-US" baseline="0" dirty="0" smtClean="0"/>
          </a:p>
          <a:p>
            <a:r>
              <a:rPr lang="en-US" baseline="0" dirty="0" smtClean="0"/>
              <a:t>Place too much information into a story wall and easy-of-understanding is lost.  </a:t>
            </a:r>
          </a:p>
          <a:p>
            <a:r>
              <a:rPr lang="en-US" baseline="0" dirty="0" smtClean="0"/>
              <a:t>Place too much process around the updating and ease-of-use is lost.</a:t>
            </a:r>
          </a:p>
          <a:p>
            <a:endParaRPr lang="en-US" baseline="0" dirty="0" smtClean="0"/>
          </a:p>
          <a:p>
            <a:r>
              <a:rPr lang="en-US" baseline="0" dirty="0" smtClean="0"/>
              <a:t>story walls can be varied in several ways to enhance effectiveness:</a:t>
            </a:r>
          </a:p>
          <a:p>
            <a:endParaRPr lang="en-US" baseline="0" dirty="0" smtClean="0"/>
          </a:p>
          <a:p>
            <a:pPr>
              <a:buFont typeface="Arial" pitchFamily="34" charset="0"/>
              <a:buChar char="•"/>
            </a:pPr>
            <a:r>
              <a:rPr lang="en-AU" dirty="0" smtClean="0"/>
              <a:t>Use </a:t>
            </a:r>
            <a:r>
              <a:rPr lang="en-US" dirty="0" smtClean="0"/>
              <a:t>color</a:t>
            </a:r>
            <a:r>
              <a:rPr lang="en-AU" dirty="0" smtClean="0"/>
              <a:t> to denote type (e.g. split by story/task, business area, front/back end)</a:t>
            </a:r>
          </a:p>
          <a:p>
            <a:pPr>
              <a:buFont typeface="Arial" pitchFamily="34" charset="0"/>
              <a:buChar char="•"/>
            </a:pPr>
            <a:r>
              <a:rPr lang="en-AU" dirty="0" smtClean="0"/>
              <a:t>Use </a:t>
            </a:r>
            <a:r>
              <a:rPr lang="en-US" dirty="0" smtClean="0"/>
              <a:t>color</a:t>
            </a:r>
            <a:r>
              <a:rPr lang="en-AU" dirty="0" smtClean="0"/>
              <a:t> to denote specialty required, or some other detail</a:t>
            </a:r>
          </a:p>
          <a:p>
            <a:pPr>
              <a:buFont typeface="Arial" pitchFamily="34" charset="0"/>
              <a:buChar char="•"/>
            </a:pPr>
            <a:r>
              <a:rPr lang="en-AU" dirty="0" smtClean="0"/>
              <a:t>Use</a:t>
            </a:r>
            <a:r>
              <a:rPr lang="en-AU" baseline="0" dirty="0" smtClean="0"/>
              <a:t> red sticky dots to denote blocked stories; use other </a:t>
            </a:r>
            <a:r>
              <a:rPr lang="en-AU" baseline="0" dirty="0" err="1" smtClean="0"/>
              <a:t>colored</a:t>
            </a:r>
            <a:r>
              <a:rPr lang="en-AU" baseline="0" dirty="0" smtClean="0"/>
              <a:t> sticky dots for other informational purposes</a:t>
            </a:r>
          </a:p>
          <a:p>
            <a:pPr>
              <a:buFont typeface="Arial" pitchFamily="34" charset="0"/>
              <a:buChar char="•"/>
            </a:pPr>
            <a:r>
              <a:rPr lang="en-AU" baseline="0" dirty="0" smtClean="0"/>
              <a:t>Use pictures of team members and attach them to stories that are in progress so the team can see at a glance who is working on what story</a:t>
            </a:r>
            <a:endParaRPr lang="en-AU" dirty="0" smtClean="0"/>
          </a:p>
          <a:p>
            <a:pPr>
              <a:buFont typeface="Arial" pitchFamily="34" charset="0"/>
              <a:buChar char="•"/>
            </a:pPr>
            <a:r>
              <a:rPr lang="en-AU" dirty="0" smtClean="0"/>
              <a:t>Use size to denote size of estimate</a:t>
            </a:r>
          </a:p>
          <a:p>
            <a:pPr>
              <a:buFont typeface="Arial" pitchFamily="34" charset="0"/>
              <a:buChar char="•"/>
            </a:pPr>
            <a:r>
              <a:rPr lang="en-AU" dirty="0" smtClean="0"/>
              <a:t>Add initials to indicate who is working on the card</a:t>
            </a:r>
          </a:p>
          <a:p>
            <a:endParaRPr lang="en-US" b="1" dirty="0" smtClean="0"/>
          </a:p>
          <a:p>
            <a:r>
              <a:rPr lang="en-US" b="0" dirty="0" smtClean="0"/>
              <a:t>Physical</a:t>
            </a:r>
            <a:r>
              <a:rPr lang="en-US" b="0" baseline="0" dirty="0" smtClean="0"/>
              <a:t> wall </a:t>
            </a:r>
            <a:r>
              <a:rPr lang="en-US" b="0" baseline="0" dirty="0" err="1" smtClean="0"/>
              <a:t>vs</a:t>
            </a:r>
            <a:r>
              <a:rPr lang="en-US" b="0" baseline="0" dirty="0" smtClean="0"/>
              <a:t> electronic wall</a:t>
            </a:r>
          </a:p>
          <a:p>
            <a:pPr>
              <a:buFont typeface="Arial" pitchFamily="34" charset="0"/>
              <a:buChar char="•"/>
            </a:pPr>
            <a:r>
              <a:rPr lang="en-US" b="0" baseline="0" dirty="0" smtClean="0"/>
              <a:t>Can’t close the browser on a physical wall</a:t>
            </a:r>
          </a:p>
          <a:p>
            <a:pPr>
              <a:buFont typeface="Arial" pitchFamily="34" charset="0"/>
              <a:buChar char="•"/>
            </a:pPr>
            <a:r>
              <a:rPr lang="en-US" b="0" baseline="0" dirty="0" smtClean="0"/>
              <a:t>Can use colors to reflect different types of cards</a:t>
            </a:r>
          </a:p>
          <a:p>
            <a:pPr>
              <a:buFont typeface="Arial" pitchFamily="34" charset="0"/>
              <a:buChar char="•"/>
            </a:pPr>
            <a:r>
              <a:rPr lang="en-US" b="0" baseline="0" dirty="0" smtClean="0"/>
              <a:t>Can use keys to identify blocked cards</a:t>
            </a:r>
          </a:p>
          <a:p>
            <a:pPr>
              <a:buFont typeface="Arial" pitchFamily="34" charset="0"/>
              <a:buChar char="•"/>
            </a:pPr>
            <a:endParaRPr lang="en-US" b="0" baseline="0" dirty="0" smtClean="0"/>
          </a:p>
          <a:p>
            <a:endParaRPr lang="en-US" b="0" dirty="0" smtClean="0"/>
          </a:p>
          <a:p>
            <a:endParaRPr lang="en-US" b="1" dirty="0" smtClean="0"/>
          </a:p>
          <a:p>
            <a:r>
              <a:rPr lang="en-US" b="1" dirty="0" smtClean="0"/>
              <a:t>Low: 2 min</a:t>
            </a:r>
          </a:p>
          <a:p>
            <a:r>
              <a:rPr lang="en-US" b="1" dirty="0" smtClean="0"/>
              <a:t>High:</a:t>
            </a:r>
            <a:r>
              <a:rPr lang="en-US" b="1" baseline="0" dirty="0" smtClean="0"/>
              <a:t> 4 min</a:t>
            </a:r>
            <a:endParaRPr lang="en-AU" b="1" dirty="0" smtClean="0"/>
          </a:p>
          <a:p>
            <a:endParaRPr lang="en-US" dirty="0" smtClean="0"/>
          </a:p>
          <a:p>
            <a:r>
              <a:rPr lang="en-US" dirty="0" smtClean="0"/>
              <a:t>Original text:</a:t>
            </a:r>
          </a:p>
          <a:p>
            <a:r>
              <a:rPr lang="en-AU" b="0" dirty="0" smtClean="0"/>
              <a:t>BVC showing progress of stories through iteration</a:t>
            </a:r>
          </a:p>
          <a:p>
            <a:r>
              <a:rPr lang="en-AU" b="0" dirty="0" smtClean="0"/>
              <a:t>Usually group stories by what role is currently working on (‘owns’) them</a:t>
            </a:r>
          </a:p>
          <a:p>
            <a:pPr lvl="1"/>
            <a:r>
              <a:rPr lang="en-AU" dirty="0" smtClean="0"/>
              <a:t>‘Ready’, ‘Planned’, ’In Progress’, ‘In Testing’, ‘Done’</a:t>
            </a:r>
          </a:p>
          <a:p>
            <a:pPr lvl="1"/>
            <a:r>
              <a:rPr lang="en-AU" dirty="0" smtClean="0"/>
              <a:t>But use whatever arrangement makes sense for your project</a:t>
            </a:r>
            <a:endParaRPr lang="en-AU" b="0" dirty="0" smtClean="0"/>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25</a:t>
            </a:fld>
            <a:endParaRPr lang="en-A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Card wall is in the team room</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Easily accessible and visible</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Mingle example  [CLICK]</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Not methodology dependent – scrum,</a:t>
            </a:r>
            <a:r>
              <a:rPr lang="en-US" sz="1200" b="0" kern="1200" baseline="0" dirty="0" smtClean="0">
                <a:solidFill>
                  <a:schemeClr val="tx1"/>
                </a:solidFill>
                <a:latin typeface="+mn-lt"/>
                <a:ea typeface="ＭＳ Ｐゴシック" pitchFamily="-65" charset="-128"/>
                <a:cs typeface="Arial" charset="0"/>
              </a:rPr>
              <a:t> lean, </a:t>
            </a:r>
            <a:r>
              <a:rPr lang="en-US" sz="1200" b="0" kern="1200" baseline="0" dirty="0" err="1" smtClean="0">
                <a:solidFill>
                  <a:schemeClr val="tx1"/>
                </a:solidFill>
                <a:latin typeface="+mn-lt"/>
                <a:ea typeface="ＭＳ Ｐゴシック" pitchFamily="-65" charset="-128"/>
                <a:cs typeface="Arial" charset="0"/>
              </a:rPr>
              <a:t>xp</a:t>
            </a:r>
            <a:endParaRPr lang="en-US" sz="1200" b="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Single iteration </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Showing</a:t>
            </a:r>
            <a:r>
              <a:rPr lang="en-US" sz="1200" b="0" kern="1200" baseline="0" dirty="0" smtClean="0">
                <a:solidFill>
                  <a:schemeClr val="tx1"/>
                </a:solidFill>
                <a:latin typeface="+mn-lt"/>
                <a:ea typeface="ＭＳ Ｐゴシック" pitchFamily="-65" charset="-128"/>
                <a:cs typeface="Arial" charset="0"/>
              </a:rPr>
              <a:t> </a:t>
            </a:r>
            <a:r>
              <a:rPr lang="en-US" sz="1200" b="1" kern="1200" baseline="0" dirty="0" smtClean="0">
                <a:solidFill>
                  <a:schemeClr val="tx1"/>
                </a:solidFill>
                <a:latin typeface="+mn-lt"/>
                <a:ea typeface="ＭＳ Ｐゴシック" pitchFamily="-65" charset="-128"/>
                <a:cs typeface="Arial" charset="0"/>
              </a:rPr>
              <a:t>state of the card </a:t>
            </a:r>
            <a:r>
              <a:rPr lang="en-US" sz="1200" b="0" kern="1200" baseline="0" dirty="0" smtClean="0">
                <a:solidFill>
                  <a:schemeClr val="tx1"/>
                </a:solidFill>
                <a:latin typeface="+mn-lt"/>
                <a:ea typeface="ＭＳ Ｐゴシック" pitchFamily="-65" charset="-128"/>
                <a:cs typeface="Arial" charset="0"/>
              </a:rPr>
              <a:t>[CLICK]  Ready for Analysis to Deployed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Some cards in next iteration – </a:t>
            </a:r>
            <a:r>
              <a:rPr lang="en-US" sz="1200" b="1" kern="1200" baseline="0" dirty="0" smtClean="0">
                <a:solidFill>
                  <a:schemeClr val="tx1"/>
                </a:solidFill>
                <a:latin typeface="+mn-lt"/>
                <a:ea typeface="ＭＳ Ｐゴシック" pitchFamily="-65" charset="-128"/>
                <a:cs typeface="Arial" charset="0"/>
              </a:rPr>
              <a:t>Analysts typically work iterations ahead of development</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Clearly see the </a:t>
            </a:r>
            <a:r>
              <a:rPr lang="en-US" sz="1200" b="1" kern="1200" baseline="0" dirty="0" smtClean="0">
                <a:solidFill>
                  <a:schemeClr val="tx1"/>
                </a:solidFill>
                <a:latin typeface="+mn-lt"/>
                <a:ea typeface="ＭＳ Ｐゴシック" pitchFamily="-65" charset="-128"/>
                <a:cs typeface="Arial" charset="0"/>
              </a:rPr>
              <a:t>status of the iteration</a:t>
            </a:r>
            <a:r>
              <a:rPr lang="en-US" sz="1200" b="0" kern="1200" baseline="0" dirty="0" smtClean="0">
                <a:solidFill>
                  <a:schemeClr val="tx1"/>
                </a:solidFill>
                <a:latin typeface="+mn-lt"/>
                <a:ea typeface="ＭＳ Ｐゴシック" pitchFamily="-65" charset="-128"/>
                <a:cs typeface="Arial" charset="0"/>
              </a:rPr>
              <a:t>  [CLICK]  [CLICK]</a:t>
            </a:r>
            <a:endParaRPr lang="en-US" sz="1200" b="1"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We’ve talked about the card wall throughout this course.  Let’s look at it again, and an example of a card wall in Mingle.</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[CLICK]</a:t>
            </a:r>
            <a:r>
              <a:rPr lang="en-US" sz="1200" b="0" kern="1200" baseline="0" dirty="0" smtClean="0">
                <a:solidFill>
                  <a:schemeClr val="tx1"/>
                </a:solidFill>
                <a:latin typeface="+mn-lt"/>
                <a:ea typeface="ＭＳ Ｐゴシック" pitchFamily="-65" charset="-128"/>
                <a:cs typeface="Arial" charset="0"/>
              </a:rPr>
              <a:t> It’s hard to overstate the value of the card wall. Regardless of the approach you follow – Scrum, XP, or Lean, for example – there is a card wall, and the value of it lies in its ability to communicate so clearly and completely, requiring little effort on the part of the reader.</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Here’s an example of a representation of a card wall in Mingle. As you can see, this card wall is focused on a single Iteration, covering states [CLICK] from Ready for Analysis to Deployed. In many cases, the stories in the Ready for Analysis and In Analysis states are actually being prepared for the next Iteration.  The work of Business Analysts is generally an Iteration ahead of the rest of the team, allowing them the time they need to figure out details and acceptance criteria so that the stories will be ready for the development team.</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As you can see here, it’s easy to understand the state of the work being done in an Iteration on the card wall.  For </a:t>
            </a:r>
            <a:r>
              <a:rPr lang="en-US" sz="1200" b="0" kern="1200" baseline="0" dirty="0" err="1" smtClean="0">
                <a:solidFill>
                  <a:schemeClr val="tx1"/>
                </a:solidFill>
                <a:latin typeface="+mn-lt"/>
                <a:ea typeface="ＭＳ Ｐゴシック" pitchFamily="-65" charset="-128"/>
                <a:cs typeface="Arial" charset="0"/>
              </a:rPr>
              <a:t>instance,[CLICK</a:t>
            </a:r>
            <a:r>
              <a:rPr lang="en-US" sz="1200" b="0" kern="1200" baseline="0" dirty="0" smtClean="0">
                <a:solidFill>
                  <a:schemeClr val="tx1"/>
                </a:solidFill>
                <a:latin typeface="+mn-lt"/>
                <a:ea typeface="ＭＳ Ｐゴシック" pitchFamily="-65" charset="-128"/>
                <a:cs typeface="Arial" charset="0"/>
              </a:rPr>
              <a:t>] we can see that there are a number of stories on which the work is complete that are waiting to be deployed.  At the other end, [CLICK] there are a couple of stories that are ready for development, [CLICK] a few in development, and so on.  Without even looking at the specific stories, [CLICK] we can learn a great deal about the project just by seeing the flow of work through viewing the card wall.</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The</a:t>
            </a:r>
            <a:r>
              <a:rPr lang="en-US" baseline="0" dirty="0" smtClean="0"/>
              <a:t> basic way of reading a story wall is left-to-right.  </a:t>
            </a:r>
          </a:p>
          <a:p>
            <a:r>
              <a:rPr lang="en-US" baseline="0" dirty="0" smtClean="0"/>
              <a:t>Cards should move from left to right (and hopefully only in that direction) as they progress through the analysis/development/testing pipeline and into a state where they can be deployed. </a:t>
            </a:r>
          </a:p>
          <a:p>
            <a:r>
              <a:rPr lang="en-US" baseline="0" dirty="0" smtClean="0"/>
              <a:t> For many teams, the top to bottom order is also indicative of the priority of the stories, although this information can be written on the cards as well if needed.</a:t>
            </a:r>
          </a:p>
          <a:p>
            <a:endParaRPr lang="en-US" baseline="0" dirty="0" smtClean="0"/>
          </a:p>
          <a:p>
            <a:r>
              <a:rPr lang="en-US" baseline="0" dirty="0" smtClean="0"/>
              <a:t>The BAs are working on these stories</a:t>
            </a:r>
          </a:p>
          <a:p>
            <a:r>
              <a:rPr lang="en-US" baseline="0" dirty="0" smtClean="0"/>
              <a:t>These stories are likely for the next iteration.</a:t>
            </a:r>
          </a:p>
          <a:p>
            <a:r>
              <a:rPr lang="en-US" baseline="0" dirty="0" smtClean="0"/>
              <a:t>Should you move these over, when ready for development?  Depends on team preference.  </a:t>
            </a:r>
          </a:p>
        </p:txBody>
      </p:sp>
      <p:sp>
        <p:nvSpPr>
          <p:cNvPr id="4" name="Slide Number Placeholder 3"/>
          <p:cNvSpPr>
            <a:spLocks noGrp="1"/>
          </p:cNvSpPr>
          <p:nvPr>
            <p:ph type="sldNum" sz="quarter" idx="10"/>
          </p:nvPr>
        </p:nvSpPr>
        <p:spPr/>
        <p:txBody>
          <a:bodyPr/>
          <a:lstStyle/>
          <a:p>
            <a:fld id="{1DEBFB40-968A-1045-893C-723D6C95B419}" type="slidenum">
              <a:rPr lang="en-AU" smtClean="0"/>
              <a:pPr/>
              <a:t>27</a:t>
            </a:fld>
            <a:endParaRPr lang="en-A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Developers pick up stories from the column.</a:t>
            </a:r>
          </a:p>
          <a:p>
            <a:r>
              <a:rPr lang="en-US" baseline="0" dirty="0" smtClean="0"/>
              <a:t>These stories have been analysis, design, and have acceptance criteria.</a:t>
            </a:r>
          </a:p>
          <a:p>
            <a:r>
              <a:rPr lang="en-US" baseline="0" dirty="0" smtClean="0"/>
              <a:t>Its OK that there is nothing in ‘in testing’ and ‘awaiting signoff’.  These folks are working on story elaboration for the next round of stories.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a:t>
            </a:r>
            <a:r>
              <a:rPr lang="en-US" baseline="0" dirty="0" smtClean="0"/>
              <a:t> a story has been scheduled and elaborated, it will wait for a developer to pick it up.  There’s little value in amassing a huge number of elaborated stories if the developers’ won’t be able to work through them all within the iteration.  It may seem like this approach allows the team to “get ahead in elaboration”, but the risk of requirements changes making the elaborated stories unsuitable is very real and this reason should temper any efforts to optimize the process for one column of the story wall only.</a:t>
            </a:r>
          </a:p>
          <a:p>
            <a:endParaRPr lang="en-US" baseline="0"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28</a:t>
            </a:fld>
            <a:endParaRPr lang="en-AU"/>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Testers pick up stories</a:t>
            </a:r>
            <a:r>
              <a:rPr lang="en-US" baseline="0" dirty="0" smtClean="0"/>
              <a:t> from this column.</a:t>
            </a:r>
          </a:p>
          <a:p>
            <a:endParaRPr lang="en-US" baseline="0"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29</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 typeface="Arial"/>
              <a:buChar char="•"/>
            </a:pPr>
            <a:r>
              <a:rPr lang="en-US" dirty="0" smtClean="0"/>
              <a:t>Planning for the next immediate</a:t>
            </a:r>
            <a:r>
              <a:rPr lang="en-US" baseline="0" dirty="0" smtClean="0"/>
              <a:t> iteration should be detailed and may even pre-task out stories.</a:t>
            </a:r>
          </a:p>
          <a:p>
            <a:pPr marL="171450" indent="-171450">
              <a:buFont typeface="Arial"/>
              <a:buChar char="•"/>
            </a:pPr>
            <a:r>
              <a:rPr lang="en-US" baseline="0" dirty="0" smtClean="0"/>
              <a:t>Rolling look ahead planning – Mike Cohn – looks out 3+ iterations.  Planning for cross team dependencies, distributed dependencies, etc.</a:t>
            </a:r>
            <a:endParaRPr lang="en-US" dirty="0" smtClean="0"/>
          </a:p>
          <a:p>
            <a:pPr marL="171450" indent="-171450">
              <a:buFont typeface="Arial"/>
              <a:buChar char="•"/>
            </a:pPr>
            <a:r>
              <a:rPr lang="en-US" dirty="0" smtClean="0"/>
              <a:t>Iterations</a:t>
            </a:r>
            <a:r>
              <a:rPr lang="en-US" baseline="0" dirty="0" smtClean="0"/>
              <a:t> should not change once started.  </a:t>
            </a:r>
            <a:r>
              <a:rPr lang="en-US" b="1" baseline="0" dirty="0" smtClean="0"/>
              <a:t>Wondering about this bullet?</a:t>
            </a:r>
            <a:endParaRPr lang="en-US" baseline="0" dirty="0" smtClean="0"/>
          </a:p>
          <a:p>
            <a:pPr marL="171450" indent="-171450">
              <a:buFont typeface="Arial"/>
              <a:buChar char="•"/>
            </a:pPr>
            <a:r>
              <a:rPr lang="en-US" baseline="0" dirty="0" smtClean="0"/>
              <a:t>Stories can be pulled in if all work is complete, but stories should not be changed mid iteration.</a:t>
            </a:r>
            <a:endParaRPr lang="en-US" dirty="0" smtClean="0"/>
          </a:p>
          <a:p>
            <a:endParaRPr lang="en-US" dirty="0" smtClean="0"/>
          </a:p>
          <a:p>
            <a:r>
              <a:rPr lang="en-US" dirty="0" smtClean="0"/>
              <a:t>----------------------------------------------------------------------------------</a:t>
            </a:r>
          </a:p>
          <a:p>
            <a:r>
              <a:rPr lang="en-US" dirty="0" smtClean="0"/>
              <a:t>Iteration Planning is never</a:t>
            </a:r>
            <a:r>
              <a:rPr lang="en-US" baseline="0" dirty="0" smtClean="0"/>
              <a:t> done in isolation: it exists within the larger context of the Release Plan.  But whereas a release plan should change infrequently during a project, the natural ebbs and flows of software development means iteration plans will be in a fairly constant state of flux, with stories often coming in and going out of iterations until just prior to iteration commencement.  The PM and IM alike need to understand the fluid nature of iteration plans and be prepared to defend teams from interference from changes to iteration content or competing priorities outside the team commitments.</a:t>
            </a:r>
          </a:p>
          <a:p>
            <a:endParaRPr lang="en-US" baseline="0" dirty="0" smtClean="0"/>
          </a:p>
          <a:p>
            <a:r>
              <a:rPr lang="en-US" baseline="0" dirty="0" smtClean="0"/>
              <a:t>Other items which could be input into Iteration Planning are:</a:t>
            </a:r>
          </a:p>
          <a:p>
            <a:pPr>
              <a:buFontTx/>
              <a:buChar char="-"/>
            </a:pPr>
            <a:r>
              <a:rPr lang="en-US" baseline="0" dirty="0" smtClean="0"/>
              <a:t>any extra constraints on capacity (e.g., a short iteration due to public holidays or developer leave)</a:t>
            </a:r>
          </a:p>
          <a:p>
            <a:pPr>
              <a:buFontTx/>
              <a:buChar char="-"/>
            </a:pPr>
            <a:r>
              <a:rPr lang="en-US" baseline="0" dirty="0" smtClean="0"/>
              <a:t>changes to process due to previous retrospective output</a:t>
            </a:r>
          </a:p>
          <a:p>
            <a:pPr>
              <a:buFontTx/>
              <a:buChar char="-"/>
            </a:pPr>
            <a:endParaRPr lang="en-US" baseline="0" dirty="0" smtClean="0"/>
          </a:p>
          <a:p>
            <a:pPr>
              <a:buFontTx/>
              <a:buNone/>
            </a:pPr>
            <a:r>
              <a:rPr lang="en-US" baseline="0" dirty="0" smtClean="0"/>
              <a:t>ALL STORIES must be ready for development – including narrative – and estimated</a:t>
            </a:r>
          </a:p>
          <a:p>
            <a:endParaRPr lang="en-US" b="1" dirty="0" smtClean="0"/>
          </a:p>
          <a:p>
            <a:r>
              <a:rPr lang="en-US" b="1" dirty="0" smtClean="0"/>
              <a:t>Low: 1 min</a:t>
            </a:r>
          </a:p>
          <a:p>
            <a:r>
              <a:rPr lang="en-US" b="1" dirty="0" smtClean="0"/>
              <a:t>High: 3 min</a:t>
            </a:r>
          </a:p>
          <a:p>
            <a:pPr>
              <a:buFontTx/>
              <a:buNone/>
            </a:pPr>
            <a:endParaRPr lang="en-US" baseline="0"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3</a:t>
            </a:fld>
            <a:endParaRPr lang="en-AU"/>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Customers</a:t>
            </a:r>
            <a:r>
              <a:rPr lang="en-US" baseline="0" dirty="0" smtClean="0"/>
              <a:t> or Product Owners can see clearly any stories that require signoff before deployment.</a:t>
            </a:r>
          </a:p>
          <a:p>
            <a:r>
              <a:rPr lang="en-US" baseline="0" dirty="0" smtClean="0"/>
              <a:t>Backups in this column are common.</a:t>
            </a:r>
          </a:p>
        </p:txBody>
      </p:sp>
      <p:sp>
        <p:nvSpPr>
          <p:cNvPr id="4" name="Slide Number Placeholder 3"/>
          <p:cNvSpPr>
            <a:spLocks noGrp="1"/>
          </p:cNvSpPr>
          <p:nvPr>
            <p:ph type="sldNum" sz="quarter" idx="10"/>
          </p:nvPr>
        </p:nvSpPr>
        <p:spPr/>
        <p:txBody>
          <a:bodyPr/>
          <a:lstStyle/>
          <a:p>
            <a:fld id="{1DEBFB40-968A-1045-893C-723D6C95B419}" type="slidenum">
              <a:rPr lang="en-AU" smtClean="0"/>
              <a:pPr/>
              <a:t>30</a:t>
            </a:fld>
            <a:endParaRPr lang="en-AU"/>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Completion of a story is based on acceptance from the developer, the tester and the customer or</a:t>
            </a:r>
            <a:r>
              <a:rPr lang="en-US" baseline="0" dirty="0" smtClean="0"/>
              <a:t> customer proxy.  </a:t>
            </a:r>
            <a:r>
              <a:rPr lang="en-US" dirty="0" smtClean="0"/>
              <a:t>If the transition from a</a:t>
            </a:r>
            <a:r>
              <a:rPr lang="en-US" baseline="0" dirty="0" smtClean="0"/>
              <a:t> developer’s machine to a testing environment is a time consuming one (not ideal), then the sign off process to put a story into the “Done!” column can be performed at a developer’s desk, with the Customer (or Proxy) and Tester being called over for sign-off.</a:t>
            </a:r>
          </a:p>
          <a:p>
            <a:endParaRPr lang="en-US" baseline="0" dirty="0" smtClean="0"/>
          </a:p>
          <a:p>
            <a:r>
              <a:rPr lang="en-US" dirty="0" smtClean="0"/>
              <a:t>For a</a:t>
            </a:r>
            <a:r>
              <a:rPr lang="en-US" baseline="0" dirty="0" smtClean="0"/>
              <a:t> moderately experienced Agile team, the story wall should contain enough information that no-one need ask the IM or PM what to work on next – it should all be obvious from the story wall, or from conversations with the people responsible for the various columns.  A card arriving in a new column should be an immediate trigger to the people responsible for that column that new word has arrived, assuming they have capacity to do the work.  For novice teams, the IM may need to take a sterner hand in allocating work.  Some teams may also decide to fully allocate work during the IPM.  In practice, this approach can lead to a lack of flexibility.</a:t>
            </a:r>
          </a:p>
        </p:txBody>
      </p:sp>
      <p:sp>
        <p:nvSpPr>
          <p:cNvPr id="4" name="Slide Number Placeholder 3"/>
          <p:cNvSpPr>
            <a:spLocks noGrp="1"/>
          </p:cNvSpPr>
          <p:nvPr>
            <p:ph type="sldNum" sz="quarter" idx="10"/>
          </p:nvPr>
        </p:nvSpPr>
        <p:spPr/>
        <p:txBody>
          <a:bodyPr/>
          <a:lstStyle/>
          <a:p>
            <a:fld id="{1DEBFB40-968A-1045-893C-723D6C95B419}" type="slidenum">
              <a:rPr lang="en-AU" smtClean="0"/>
              <a:pPr/>
              <a:t>31</a:t>
            </a:fld>
            <a:endParaRPr lang="en-A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AU" dirty="0" smtClean="0"/>
              <a:t>In short, a story can be considered done when its:</a:t>
            </a:r>
          </a:p>
          <a:p>
            <a:pPr lvl="0">
              <a:buFont typeface="Arial" pitchFamily="34" charset="0"/>
              <a:buChar char="•"/>
            </a:pPr>
            <a:r>
              <a:rPr lang="en-AU" dirty="0" smtClean="0"/>
              <a:t>Coded</a:t>
            </a:r>
          </a:p>
          <a:p>
            <a:pPr lvl="0">
              <a:buFont typeface="Arial" pitchFamily="34" charset="0"/>
              <a:buChar char="•"/>
            </a:pPr>
            <a:r>
              <a:rPr lang="en-AU" dirty="0" smtClean="0"/>
              <a:t>Meets coding standards</a:t>
            </a:r>
          </a:p>
          <a:p>
            <a:pPr lvl="0">
              <a:buFont typeface="Arial" pitchFamily="34" charset="0"/>
              <a:buChar char="•"/>
            </a:pPr>
            <a:r>
              <a:rPr lang="en-AU" dirty="0" smtClean="0"/>
              <a:t>Tests are included in the automated tests</a:t>
            </a:r>
          </a:p>
          <a:p>
            <a:pPr lvl="0">
              <a:buFont typeface="Arial" pitchFamily="34" charset="0"/>
              <a:buChar char="•"/>
            </a:pPr>
            <a:r>
              <a:rPr lang="en-AU" dirty="0" smtClean="0"/>
              <a:t>Passed through the build</a:t>
            </a:r>
          </a:p>
          <a:p>
            <a:pPr lvl="0">
              <a:buFont typeface="Arial" pitchFamily="34" charset="0"/>
              <a:buChar char="•"/>
            </a:pPr>
            <a:r>
              <a:rPr lang="en-AU" dirty="0" smtClean="0"/>
              <a:t>Verified in a trusted environment by the customer… with advice from the tester(s)</a:t>
            </a:r>
          </a:p>
          <a:p>
            <a:pPr lvl="0">
              <a:buFont typeface="Arial" pitchFamily="34" charset="0"/>
              <a:buChar char="•"/>
            </a:pPr>
            <a:endParaRPr lang="en-AU" dirty="0" smtClean="0"/>
          </a:p>
          <a:p>
            <a:r>
              <a:rPr lang="en-AU" dirty="0" smtClean="0"/>
              <a:t>The whole team should work on reducing this cycle time</a:t>
            </a:r>
          </a:p>
          <a:p>
            <a:endParaRPr lang="en-US" baseline="0" dirty="0" smtClean="0"/>
          </a:p>
          <a:p>
            <a:r>
              <a:rPr lang="en-US" baseline="0" dirty="0" smtClean="0"/>
              <a:t>It is vital that neither the PM nor IM bows to pressure (either internal or external) to skimp on any of these steps (usually the latter 2) in order to “fake” completion of stories.  Although they may get away with it in the short term, it increases the risk of poor quality software being considered “done” and will result in significant delays when these processes are commenced again later in the project.  Enforced overtime to complete stories or extending iteration length to include “almost finished” stories is another example of gaming the system to provide a false sense of heightened velocity.  The best thing project management can do is get an accurate picture of the team’s velocity under sustainable working conditions and use that for forward planning.</a:t>
            </a:r>
          </a:p>
          <a:p>
            <a:endParaRPr lang="en-US" b="1" dirty="0" smtClean="0"/>
          </a:p>
          <a:p>
            <a:r>
              <a:rPr lang="en-US" b="1" dirty="0" smtClean="0"/>
              <a:t>Low: 2 min</a:t>
            </a:r>
          </a:p>
          <a:p>
            <a:r>
              <a:rPr lang="en-US" b="1" dirty="0" smtClean="0"/>
              <a:t>High:</a:t>
            </a:r>
            <a:r>
              <a:rPr lang="en-US" b="1" baseline="0" dirty="0" smtClean="0"/>
              <a:t> 3 min</a:t>
            </a:r>
            <a:endParaRPr lang="en-AU" b="1" dirty="0" smtClean="0"/>
          </a:p>
          <a:p>
            <a:endParaRPr lang="en-US" baseline="0"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32</a:t>
            </a:fld>
            <a:endParaRPr lang="en-AU"/>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Daily standup is important to visibility and communications</a:t>
            </a:r>
          </a:p>
          <a:p>
            <a:pPr>
              <a:buFont typeface="Arial" pitchFamily="34" charset="0"/>
              <a:buChar char="•"/>
            </a:pPr>
            <a:r>
              <a:rPr lang="en-US" dirty="0" smtClean="0"/>
              <a:t>Communication flow is</a:t>
            </a:r>
            <a:r>
              <a:rPr lang="en-US" baseline="0" dirty="0" smtClean="0"/>
              <a:t> daily at a minimum</a:t>
            </a:r>
          </a:p>
          <a:p>
            <a:pPr>
              <a:buFont typeface="Arial" pitchFamily="34" charset="0"/>
              <a:buChar char="•"/>
            </a:pPr>
            <a:r>
              <a:rPr lang="en-US" baseline="0" dirty="0" smtClean="0"/>
              <a:t>Minimal lags in work</a:t>
            </a:r>
          </a:p>
          <a:p>
            <a:pPr>
              <a:buFont typeface="Arial" pitchFamily="34" charset="0"/>
              <a:buChar char="•"/>
            </a:pPr>
            <a:r>
              <a:rPr lang="en-US" baseline="0" dirty="0" smtClean="0"/>
              <a:t>Chickens can learn about day-to-day by attending</a:t>
            </a:r>
            <a:endParaRPr lang="en-US" dirty="0" smtClean="0"/>
          </a:p>
          <a:p>
            <a:endParaRPr lang="en-US" dirty="0" smtClean="0"/>
          </a:p>
          <a:p>
            <a:endParaRPr lang="en-US" dirty="0" smtClean="0"/>
          </a:p>
          <a:p>
            <a:r>
              <a:rPr lang="en-US" dirty="0" smtClean="0"/>
              <a:t>------------------------------------------------------------------------------------------------------------------</a:t>
            </a:r>
          </a:p>
          <a:p>
            <a:r>
              <a:rPr lang="en-US" dirty="0" smtClean="0"/>
              <a:t>While</a:t>
            </a:r>
            <a:r>
              <a:rPr lang="en-US" baseline="0" dirty="0" smtClean="0"/>
              <a:t> we’ve talked about it before, it’s important to come back to Daily Stand-Ups again in the context of Visibility and Communications.</a:t>
            </a:r>
          </a:p>
          <a:p>
            <a:endParaRPr lang="en-US" baseline="0" dirty="0" smtClean="0"/>
          </a:p>
          <a:p>
            <a:r>
              <a:rPr lang="en-US" baseline="0" dirty="0" smtClean="0"/>
              <a:t>There are a number of goals accomplished by holding daily stand-ups.</a:t>
            </a:r>
          </a:p>
          <a:p>
            <a:endParaRPr lang="en-US" baseline="0" dirty="0" smtClean="0"/>
          </a:p>
          <a:p>
            <a:r>
              <a:rPr lang="en-US" baseline="0" dirty="0" smtClean="0"/>
              <a:t>Doing them daily means that the communication flow is consistent.  It also means that there are minimal lags – we all know what we’re all doing very immediately, without having to wait for status reports.  It also means that others – managers, stakeholders – can learn about what’s going on day-by-day by attending a daily standup.  That assumes that the team gives permission for others to attend, of course.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Learning objectives:</a:t>
            </a:r>
          </a:p>
          <a:p>
            <a:endParaRPr lang="en-US" dirty="0" smtClean="0"/>
          </a:p>
          <a:p>
            <a:pPr>
              <a:buFont typeface="Arial" pitchFamily="34" charset="0"/>
              <a:buChar char="•"/>
            </a:pPr>
            <a:r>
              <a:rPr lang="en-US" dirty="0" smtClean="0"/>
              <a:t>Using a talking</a:t>
            </a:r>
            <a:r>
              <a:rPr lang="en-US" baseline="0" dirty="0" smtClean="0"/>
              <a:t> token keeps everyone paying attention as the token could come to them next</a:t>
            </a:r>
          </a:p>
          <a:p>
            <a:pPr>
              <a:buFont typeface="Arial" pitchFamily="34" charset="0"/>
              <a:buChar char="•"/>
            </a:pPr>
            <a:r>
              <a:rPr lang="en-US" baseline="0" dirty="0" smtClean="0"/>
              <a:t>Using a token also keeps people from talking over each other.  Only the person with the token can talk</a:t>
            </a:r>
            <a:endParaRPr lang="en-US" dirty="0" smtClean="0"/>
          </a:p>
          <a:p>
            <a:pPr>
              <a:buFont typeface="Arial" pitchFamily="34" charset="0"/>
              <a:buChar char="•"/>
            </a:pPr>
            <a:r>
              <a:rPr lang="en-US" dirty="0" smtClean="0"/>
              <a:t>Anyone can stop rambling or someone who isn’t following the format.</a:t>
            </a:r>
          </a:p>
          <a:p>
            <a:pPr>
              <a:buFont typeface="Arial" pitchFamily="34" charset="0"/>
              <a:buChar char="•"/>
            </a:pPr>
            <a:r>
              <a:rPr lang="en-US" dirty="0" smtClean="0"/>
              <a:t>Talk to the group, not the IM</a:t>
            </a:r>
          </a:p>
          <a:p>
            <a:endParaRPr lang="en-US" dirty="0"/>
          </a:p>
        </p:txBody>
      </p:sp>
      <p:sp>
        <p:nvSpPr>
          <p:cNvPr id="4" name="Slide Number Placeholder 3"/>
          <p:cNvSpPr>
            <a:spLocks noGrp="1"/>
          </p:cNvSpPr>
          <p:nvPr>
            <p:ph type="sldNum" sz="quarter" idx="10"/>
          </p:nvPr>
        </p:nvSpPr>
        <p:spPr/>
        <p:txBody>
          <a:bodyPr/>
          <a:lstStyle/>
          <a:p>
            <a:fld id="{0DE5CEAF-EB7D-FC40-9619-E11E168CF3F7}"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2 primary radiators</a:t>
            </a:r>
            <a:r>
              <a:rPr lang="en-US" baseline="0" dirty="0" smtClean="0"/>
              <a:t> – Burn up and burn down</a:t>
            </a:r>
          </a:p>
          <a:p>
            <a:pPr>
              <a:buFont typeface="Arial" pitchFamily="34" charset="0"/>
              <a:buChar char="•"/>
            </a:pPr>
            <a:r>
              <a:rPr lang="en-US" baseline="0" dirty="0" smtClean="0"/>
              <a:t>Comes directly from SCRUM</a:t>
            </a:r>
          </a:p>
          <a:p>
            <a:pPr>
              <a:buFont typeface="Arial" pitchFamily="34" charset="0"/>
              <a:buChar char="•"/>
            </a:pPr>
            <a:r>
              <a:rPr lang="en-US" baseline="0" dirty="0" smtClean="0"/>
              <a:t>Same info in slightly different format</a:t>
            </a:r>
          </a:p>
          <a:p>
            <a:pPr>
              <a:buFont typeface="Arial" pitchFamily="34" charset="0"/>
              <a:buChar char="•"/>
            </a:pPr>
            <a:r>
              <a:rPr lang="en-US" baseline="0" dirty="0" smtClean="0"/>
              <a:t>What we have to do [CLICK]</a:t>
            </a:r>
          </a:p>
          <a:p>
            <a:pPr>
              <a:buFont typeface="Arial" pitchFamily="34" charset="0"/>
              <a:buChar char="•"/>
            </a:pPr>
            <a:r>
              <a:rPr lang="en-US" baseline="0" dirty="0" smtClean="0"/>
              <a:t>And when we are done  [CLICK]</a:t>
            </a:r>
          </a:p>
          <a:p>
            <a:pPr>
              <a:buFont typeface="Arial" pitchFamily="34" charset="0"/>
              <a:buChar char="•"/>
            </a:pPr>
            <a:r>
              <a:rPr lang="en-US" baseline="0" dirty="0" smtClean="0"/>
              <a:t>Release and/or iteration level charts</a:t>
            </a:r>
            <a:endParaRPr lang="en-US" dirty="0" smtClean="0"/>
          </a:p>
          <a:p>
            <a:endParaRPr lang="en-US" dirty="0" smtClean="0"/>
          </a:p>
          <a:p>
            <a:endParaRPr lang="en-US" dirty="0" smtClean="0"/>
          </a:p>
          <a:p>
            <a:r>
              <a:rPr lang="en-US" dirty="0" smtClean="0"/>
              <a:t>---------------------------------------------------------------------------------------------------</a:t>
            </a:r>
          </a:p>
          <a:p>
            <a:r>
              <a:rPr lang="en-US" dirty="0" smtClean="0"/>
              <a:t>There are two primary reports that are used by Agile teams: the Burn Down chart, and the Burn Up Chart.  The Burn Down chart comes</a:t>
            </a:r>
            <a:r>
              <a:rPr lang="en-US" baseline="0" dirty="0" smtClean="0"/>
              <a:t> directly from Scrum.  Both charts represent the same information, fundamentally, but in a slightly different presentation.</a:t>
            </a:r>
          </a:p>
          <a:p>
            <a:endParaRPr lang="en-US" baseline="0" dirty="0" smtClean="0"/>
          </a:p>
          <a:p>
            <a:r>
              <a:rPr lang="en-US" baseline="0" dirty="0" smtClean="0"/>
              <a:t>The Burn Down chart approach is to start with the assumption that we know how much work we have to do [CLICK], and that we know we’re done when there’s nothing left to do [CLICK].  This is used for release level reporting, and is based on the practice of identifying all stories to be done during this release, and assuming that there will be no changes.  While it is adaptable, and can accommodate changes in scope, it is not as clear, in our estimation, as…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Goal - Working</a:t>
            </a:r>
            <a:r>
              <a:rPr lang="en-US" baseline="0" dirty="0" smtClean="0"/>
              <a:t> software at the end of each iteration</a:t>
            </a:r>
          </a:p>
          <a:p>
            <a:pPr>
              <a:buFont typeface="Arial" pitchFamily="34" charset="0"/>
              <a:buChar char="•"/>
            </a:pPr>
            <a:r>
              <a:rPr lang="en-US" baseline="0" dirty="0" smtClean="0"/>
              <a:t>Showcase at the end of each iteration</a:t>
            </a:r>
          </a:p>
          <a:p>
            <a:pPr>
              <a:buFont typeface="Arial" pitchFamily="34" charset="0"/>
              <a:buChar char="•"/>
            </a:pPr>
            <a:r>
              <a:rPr lang="en-US" baseline="0" dirty="0" smtClean="0"/>
              <a:t>Not design session or brainstorming</a:t>
            </a:r>
          </a:p>
          <a:p>
            <a:pPr>
              <a:buFont typeface="Arial" pitchFamily="34" charset="0"/>
              <a:buChar char="•"/>
            </a:pPr>
            <a:r>
              <a:rPr lang="en-US" baseline="0" dirty="0" smtClean="0"/>
              <a:t>We do get feedback</a:t>
            </a:r>
          </a:p>
          <a:p>
            <a:pPr>
              <a:buFont typeface="Arial" pitchFamily="34" charset="0"/>
              <a:buChar char="•"/>
            </a:pPr>
            <a:r>
              <a:rPr lang="en-US" baseline="0" dirty="0" smtClean="0"/>
              <a:t>Feedback may turn into new stories</a:t>
            </a:r>
          </a:p>
          <a:p>
            <a:pPr>
              <a:buFont typeface="Arial" pitchFamily="34" charset="0"/>
              <a:buChar char="•"/>
            </a:pPr>
            <a:r>
              <a:rPr lang="en-US" baseline="0" dirty="0" smtClean="0"/>
              <a:t>For the chickens</a:t>
            </a:r>
          </a:p>
          <a:p>
            <a:pPr>
              <a:buFont typeface="Arial" pitchFamily="34" charset="0"/>
              <a:buChar char="•"/>
            </a:pPr>
            <a:endParaRPr lang="en-US" dirty="0" smtClean="0"/>
          </a:p>
          <a:p>
            <a:endParaRPr lang="en-US" dirty="0" smtClean="0"/>
          </a:p>
          <a:p>
            <a:r>
              <a:rPr lang="en-US" dirty="0" smtClean="0"/>
              <a:t>-------------------------------------------------------------------------------------------------</a:t>
            </a:r>
          </a:p>
          <a:p>
            <a:r>
              <a:rPr lang="en-US" dirty="0" smtClean="0"/>
              <a:t>With</a:t>
            </a:r>
            <a:r>
              <a:rPr lang="en-US" baseline="0" dirty="0" smtClean="0"/>
              <a:t> the goal of ensuring that information and knowledge are spread throughout team and stakeholders, and that the team gets valuable feedback as early as possible, we follow each Iteration with a showcase.</a:t>
            </a:r>
          </a:p>
          <a:p>
            <a:endParaRPr lang="en-US" baseline="0" dirty="0" smtClean="0"/>
          </a:p>
          <a:p>
            <a:r>
              <a:rPr lang="en-US" baseline="0" dirty="0" smtClean="0"/>
              <a:t>During the showcase, we show what has been done during the Iteration just completed.  This is not a design session, nor a brainstorming session.  The purpose of the showcase is to say “here’s what we’ve gotten done” and to solicit input from the participants.  It is not unusual for additional stories to be generated as a result of the showcase, as stakeholders gain a greater understanding of what is actually being delivered and the value that goes with that.</a:t>
            </a:r>
          </a:p>
          <a:p>
            <a:endParaRPr lang="en-US" baseline="0" dirty="0" smtClean="0"/>
          </a:p>
          <a:p>
            <a:r>
              <a:rPr lang="en-US" baseline="0" dirty="0" smtClean="0"/>
              <a:t>This is not to say that we don’t share what we’re doing prior to the showcase.  It’s that the showcase is the time when we say “this is what we’ve gotten done” and actively seek feedback from stakeholders who are not normally involved on a daily basis – the Chickens.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Not unique</a:t>
            </a:r>
            <a:r>
              <a:rPr lang="en-US" baseline="0" dirty="0" smtClean="0"/>
              <a:t> to Agile – Risk and issue tracking</a:t>
            </a:r>
          </a:p>
          <a:p>
            <a:pPr>
              <a:buFont typeface="Arial" pitchFamily="34" charset="0"/>
              <a:buChar char="•"/>
            </a:pPr>
            <a:r>
              <a:rPr lang="en-US" baseline="0" dirty="0" smtClean="0"/>
              <a:t>The many additional ways to identify risk</a:t>
            </a:r>
          </a:p>
          <a:p>
            <a:pPr lvl="1">
              <a:buFont typeface="Arial" pitchFamily="34" charset="0"/>
              <a:buChar char="•"/>
            </a:pPr>
            <a:r>
              <a:rPr lang="en-US" baseline="0" dirty="0" smtClean="0"/>
              <a:t>Showcases</a:t>
            </a:r>
          </a:p>
          <a:p>
            <a:pPr lvl="1">
              <a:buFont typeface="Arial" pitchFamily="34" charset="0"/>
              <a:buChar char="•"/>
            </a:pPr>
            <a:r>
              <a:rPr lang="en-US" baseline="0" dirty="0" smtClean="0"/>
              <a:t>Customer collaboration</a:t>
            </a:r>
          </a:p>
          <a:p>
            <a:pPr lvl="1">
              <a:buFont typeface="Arial" pitchFamily="34" charset="0"/>
              <a:buChar char="•"/>
            </a:pPr>
            <a:r>
              <a:rPr lang="en-US" baseline="0" dirty="0" smtClean="0"/>
              <a:t>Daily </a:t>
            </a:r>
            <a:r>
              <a:rPr lang="en-US" baseline="0" dirty="0" err="1" smtClean="0"/>
              <a:t>standups</a:t>
            </a:r>
            <a:endParaRPr lang="en-US" baseline="0" dirty="0" smtClean="0"/>
          </a:p>
          <a:p>
            <a:pPr lvl="1">
              <a:buFont typeface="Arial" pitchFamily="34" charset="0"/>
              <a:buChar char="•"/>
            </a:pPr>
            <a:r>
              <a:rPr lang="en-US" baseline="0" dirty="0" smtClean="0"/>
              <a:t>Planning meetings</a:t>
            </a:r>
          </a:p>
          <a:p>
            <a:pPr lvl="0">
              <a:buFont typeface="Arial" pitchFamily="34" charset="0"/>
              <a:buChar char="•"/>
            </a:pPr>
            <a:r>
              <a:rPr lang="en-US" baseline="0" dirty="0" smtClean="0"/>
              <a:t>Mingle risk tracking example</a:t>
            </a:r>
            <a:endParaRPr lang="en-US" dirty="0" smtClean="0"/>
          </a:p>
          <a:p>
            <a:endParaRPr lang="en-US" dirty="0" smtClean="0"/>
          </a:p>
          <a:p>
            <a:r>
              <a:rPr lang="en-US" dirty="0" smtClean="0"/>
              <a:t>---------------------------------------------------------------------------------------------------------------</a:t>
            </a:r>
          </a:p>
          <a:p>
            <a:r>
              <a:rPr lang="en-US" dirty="0" smtClean="0"/>
              <a:t>We’re almost there!</a:t>
            </a:r>
          </a:p>
          <a:p>
            <a:endParaRPr lang="en-US" dirty="0" smtClean="0"/>
          </a:p>
          <a:p>
            <a:r>
              <a:rPr lang="en-US" dirty="0" smtClean="0"/>
              <a:t>Every undertaking</a:t>
            </a:r>
            <a:r>
              <a:rPr lang="en-US" baseline="0" dirty="0" smtClean="0"/>
              <a:t> has risks and issues.  Risks are forward looking – things that </a:t>
            </a:r>
            <a:r>
              <a:rPr lang="en-US" i="1" baseline="0" dirty="0" smtClean="0"/>
              <a:t>might </a:t>
            </a:r>
            <a:r>
              <a:rPr lang="en-US" baseline="0" dirty="0" smtClean="0"/>
              <a:t>happen.  Issues are backward-looking – things that </a:t>
            </a:r>
            <a:r>
              <a:rPr lang="en-US" i="1" baseline="0" dirty="0" smtClean="0"/>
              <a:t>have </a:t>
            </a:r>
            <a:r>
              <a:rPr lang="en-US" baseline="0" dirty="0" smtClean="0"/>
              <a:t>happened.</a:t>
            </a:r>
          </a:p>
          <a:p>
            <a:endParaRPr lang="en-US" baseline="0" dirty="0" smtClean="0"/>
          </a:p>
          <a:p>
            <a:r>
              <a:rPr lang="en-US" baseline="0" dirty="0" smtClean="0"/>
              <a:t>Agile teams make every effort to identify risks – things that could get in the way of successfully completing the project.  When possible, mitigation strategies will be identified and put in place. This means that we might be able to avoid the risk if we take the right steps.  On the other hand, some risks cannot be avoided – they </a:t>
            </a:r>
            <a:r>
              <a:rPr lang="en-US" i="1" baseline="0" dirty="0" smtClean="0"/>
              <a:t>will</a:t>
            </a:r>
            <a:r>
              <a:rPr lang="en-US" i="0" baseline="0" dirty="0" smtClean="0"/>
              <a:t> become issues, it’s just a matter of when.  However, by thinking them through and identifying them in advance, we can be far more prepared.</a:t>
            </a:r>
          </a:p>
          <a:p>
            <a:endParaRPr lang="en-US" i="0" baseline="0" dirty="0" smtClean="0"/>
          </a:p>
          <a:p>
            <a:r>
              <a:rPr lang="en-US" i="0" baseline="0" dirty="0" smtClean="0"/>
              <a:t>We record risks and issues so that we can be sure not to lose the benefit of the thinking that went into the process.  On this slide, you see a risk log being maintained in Mingle.</a:t>
            </a:r>
          </a:p>
          <a:p>
            <a:endParaRPr lang="en-US" i="0" baseline="0" dirty="0" smtClean="0"/>
          </a:p>
          <a:p>
            <a:r>
              <a:rPr lang="en-US" i="0" baseline="0" dirty="0" smtClean="0"/>
              <a:t>Whether you use Mingle, Excel, or a card wall to record and track your risks and issues, record and track them you must.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Review and ask if there are any questions about any of</a:t>
            </a:r>
            <a:r>
              <a:rPr lang="en-US" baseline="0" dirty="0" smtClean="0"/>
              <a:t> </a:t>
            </a:r>
            <a:r>
              <a:rPr lang="en-US" baseline="0" smtClean="0"/>
              <a:t>the concepts.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Iteration Capacity Planning is the work an iteration manager does to determine whether any out-of-the-ordinary events will impact the team’s velocity, so that the team can adjust its iteration commitment appropriately.</a:t>
            </a:r>
          </a:p>
          <a:p>
            <a:endParaRPr lang="en-US" baseline="0" dirty="0" smtClean="0"/>
          </a:p>
          <a:p>
            <a:r>
              <a:rPr lang="en-US" baseline="0" dirty="0" smtClean="0"/>
              <a:t>It is an art, not a science. In the end, it’s the team’s role to commit to what they think they can deliver. Capacity planning simply helps to provide guidance to the team.</a:t>
            </a:r>
          </a:p>
          <a:p>
            <a:endParaRPr lang="en-US" b="1" dirty="0" smtClean="0"/>
          </a:p>
          <a:p>
            <a:r>
              <a:rPr lang="en-US" b="0" dirty="0" smtClean="0"/>
              <a:t>If BA or Tester is going</a:t>
            </a:r>
            <a:r>
              <a:rPr lang="en-US" b="0" baseline="0" dirty="0" smtClean="0"/>
              <a:t> to be gone, accommodate for the loss:</a:t>
            </a:r>
          </a:p>
          <a:p>
            <a:r>
              <a:rPr lang="en-US" b="0" baseline="0" dirty="0" smtClean="0"/>
              <a:t>Expect to have less narratives complete for a specific iteration.  Plan for technical stories then</a:t>
            </a:r>
          </a:p>
          <a:p>
            <a:r>
              <a:rPr lang="en-US" b="0" baseline="0" dirty="0" smtClean="0"/>
              <a:t>Have the customer or testers help create a larger backlog of narratives</a:t>
            </a:r>
          </a:p>
          <a:p>
            <a:r>
              <a:rPr lang="en-US" b="0" baseline="0" dirty="0" smtClean="0"/>
              <a:t>Have </a:t>
            </a:r>
            <a:r>
              <a:rPr lang="en-US" b="0" baseline="0" dirty="0" err="1" smtClean="0"/>
              <a:t>devs</a:t>
            </a:r>
            <a:r>
              <a:rPr lang="en-US" b="0" baseline="0" dirty="0" smtClean="0"/>
              <a:t> or BAs help with testing, writing tests, etc</a:t>
            </a:r>
          </a:p>
          <a:p>
            <a:endParaRPr lang="en-US" b="0" dirty="0" smtClean="0"/>
          </a:p>
          <a:p>
            <a:r>
              <a:rPr lang="en-US" b="1" dirty="0" smtClean="0"/>
              <a:t>Low: 1 min</a:t>
            </a:r>
          </a:p>
          <a:p>
            <a:r>
              <a:rPr lang="en-US" b="1" dirty="0" smtClean="0"/>
              <a:t>High: 2 min</a:t>
            </a:r>
          </a:p>
          <a:p>
            <a:endParaRPr lang="en-US" dirty="0"/>
          </a:p>
        </p:txBody>
      </p:sp>
      <p:sp>
        <p:nvSpPr>
          <p:cNvPr id="4" name="Slide Number Placeholder 3"/>
          <p:cNvSpPr>
            <a:spLocks noGrp="1"/>
          </p:cNvSpPr>
          <p:nvPr>
            <p:ph type="sldNum" sz="quarter" idx="10"/>
          </p:nvPr>
        </p:nvSpPr>
        <p:spPr/>
        <p:txBody>
          <a:bodyPr/>
          <a:lstStyle/>
          <a:p>
            <a:fld id="{0DE5CEAF-EB7D-FC40-9619-E11E168CF3F7}"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The best known example of the BVC is</a:t>
            </a:r>
            <a:r>
              <a:rPr lang="en-US" baseline="0" dirty="0" smtClean="0"/>
              <a:t> the burn up or burn down chart, but many others exist as well.  </a:t>
            </a:r>
          </a:p>
          <a:p>
            <a:endParaRPr lang="en-US" baseline="0" dirty="0" smtClean="0"/>
          </a:p>
          <a:p>
            <a:endParaRPr lang="en-US" baseline="0" dirty="0" smtClean="0"/>
          </a:p>
          <a:p>
            <a:r>
              <a:rPr lang="en-US" baseline="0" dirty="0" smtClean="0"/>
              <a:t>As with story walls, the key to successful use of BVCs is keeping them simple enough to update that they won’t fall out of date due to people not being bothered battling process or tooling to do the update needed.  Adding a new data point by hand to a butcher’s paper graph is much easier than adding a new value to an Excel equivalent and then printing it out in A0 format or having it professionally enlarged.</a:t>
            </a:r>
          </a:p>
          <a:p>
            <a:endParaRPr lang="en-US" baseline="0" dirty="0" smtClean="0"/>
          </a:p>
          <a:p>
            <a:r>
              <a:rPr lang="en-US" baseline="0" dirty="0" smtClean="0"/>
              <a:t>The other trap people fall into with BVCs is overkill.  If every wall is covered with a BVC of some kind or another, they will blend into the scenery and loose their value.  Choose BVCs for the most important things to highlight only.</a:t>
            </a:r>
          </a:p>
          <a:p>
            <a:endParaRPr lang="en-US" b="1" dirty="0" smtClean="0"/>
          </a:p>
          <a:p>
            <a:r>
              <a:rPr lang="en-US" b="1" dirty="0" smtClean="0"/>
              <a:t>Low: 1 min</a:t>
            </a:r>
          </a:p>
          <a:p>
            <a:r>
              <a:rPr lang="en-US" b="1" dirty="0" smtClean="0"/>
              <a:t>High:</a:t>
            </a:r>
            <a:r>
              <a:rPr lang="en-US" b="1" baseline="0" dirty="0" smtClean="0"/>
              <a:t> 3 min</a:t>
            </a:r>
            <a:endParaRPr lang="en-AU" b="1" dirty="0" smtClean="0"/>
          </a:p>
          <a:p>
            <a:endParaRPr lang="en-US" dirty="0" smtClean="0"/>
          </a:p>
          <a:p>
            <a:endParaRPr lang="en-US" dirty="0" smtClean="0"/>
          </a:p>
          <a:p>
            <a:r>
              <a:rPr lang="en-US" dirty="0" smtClean="0"/>
              <a:t>Original Title:  </a:t>
            </a:r>
            <a:r>
              <a:rPr lang="en-AU" dirty="0" smtClean="0"/>
              <a:t>Big Visible Charts/Information radiators</a:t>
            </a:r>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41</a:t>
            </a:fld>
            <a:endParaRPr lang="en-AU"/>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When might this Release</a:t>
            </a:r>
            <a:r>
              <a:rPr lang="en-US" baseline="0" dirty="0" smtClean="0"/>
              <a:t> finish?</a:t>
            </a:r>
            <a:endParaRPr lang="en-US" dirty="0" smtClean="0"/>
          </a:p>
          <a:p>
            <a:endParaRPr lang="en-US" dirty="0" smtClean="0"/>
          </a:p>
          <a:p>
            <a:r>
              <a:rPr lang="en-US" dirty="0" smtClean="0"/>
              <a:t>--------------------------------------------------------------------------------------------</a:t>
            </a:r>
          </a:p>
          <a:p>
            <a:r>
              <a:rPr lang="en-US" dirty="0" smtClean="0"/>
              <a:t>Here we show how you can extrapolate</a:t>
            </a:r>
            <a:r>
              <a:rPr lang="en-US" baseline="0" dirty="0" smtClean="0"/>
              <a:t> a team’s velocity and extend the expected scope and take a stab at when the project might finish (i.e., where the two lines meet).  Be careful at what point you start this extrapolation as team velocity will waver significantly during the start of a project so a straight average velocity taken across the first couple of iterations will produce poor data for planning.  Many teams used weighted averages with more weight being given to the later velocities as a better predictor of how the team is tracking.  </a:t>
            </a:r>
          </a:p>
          <a:p>
            <a:endParaRPr lang="en-US" baseline="0" dirty="0" smtClean="0"/>
          </a:p>
          <a:p>
            <a:r>
              <a:rPr lang="en-US" baseline="0" dirty="0" smtClean="0"/>
              <a:t>Other options are the “average of best three iterations” and “average of worst three iterations” to derive either optimistic or pessimistic schedules.</a:t>
            </a:r>
          </a:p>
          <a:p>
            <a:endParaRPr lang="en-US" b="1" dirty="0" smtClean="0"/>
          </a:p>
          <a:p>
            <a:r>
              <a:rPr lang="en-US" b="1" dirty="0" smtClean="0"/>
              <a:t>Low: 1 min</a:t>
            </a:r>
          </a:p>
          <a:p>
            <a:r>
              <a:rPr lang="en-US" b="1" dirty="0" smtClean="0"/>
              <a:t>High:</a:t>
            </a:r>
            <a:r>
              <a:rPr lang="en-US" b="1" baseline="0" dirty="0" smtClean="0"/>
              <a:t> 2 min</a:t>
            </a:r>
          </a:p>
          <a:p>
            <a:endParaRPr lang="en-US" b="1" baseline="0" dirty="0" smtClean="0"/>
          </a:p>
          <a:p>
            <a:r>
              <a:rPr lang="en-US" b="0" baseline="0" dirty="0" smtClean="0"/>
              <a:t>Original title:  </a:t>
            </a:r>
            <a:r>
              <a:rPr lang="en-AU" dirty="0" smtClean="0"/>
              <a:t>Burn up charts: extrapolating progress</a:t>
            </a:r>
            <a:endParaRPr lang="en-AU" b="0" dirty="0" smtClean="0"/>
          </a:p>
          <a:p>
            <a:endParaRPr lang="en-US" baseline="0"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42</a:t>
            </a:fld>
            <a:endParaRPr lang="en-AU"/>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BVC is obviously low tech.</a:t>
            </a:r>
          </a:p>
          <a:p>
            <a:r>
              <a:rPr lang="en-US" dirty="0" smtClean="0"/>
              <a:t>It</a:t>
            </a:r>
            <a:r>
              <a:rPr lang="en-US" baseline="0" dirty="0" smtClean="0"/>
              <a:t> is from one of our trainers, Matt Philip.</a:t>
            </a:r>
          </a:p>
          <a:p>
            <a:r>
              <a:rPr lang="en-US" baseline="0" dirty="0" smtClean="0"/>
              <a:t>Used to monitor pair changing. </a:t>
            </a:r>
          </a:p>
          <a:p>
            <a:r>
              <a:rPr lang="en-US" baseline="0" dirty="0" smtClean="0"/>
              <a:t>Use a different color for each day of pairing.</a:t>
            </a:r>
          </a:p>
          <a:p>
            <a:r>
              <a:rPr lang="en-US" baseline="0" dirty="0" smtClean="0"/>
              <a:t>For example – shows Cliff and Matt pairing 2 x on Mon and 2x on Tues.</a:t>
            </a:r>
            <a:endParaRPr lang="en-US" dirty="0"/>
          </a:p>
        </p:txBody>
      </p:sp>
      <p:sp>
        <p:nvSpPr>
          <p:cNvPr id="4" name="Slide Number Placeholder 3"/>
          <p:cNvSpPr>
            <a:spLocks noGrp="1"/>
          </p:cNvSpPr>
          <p:nvPr>
            <p:ph type="sldNum" sz="quarter" idx="10"/>
          </p:nvPr>
        </p:nvSpPr>
        <p:spPr/>
        <p:txBody>
          <a:bodyPr/>
          <a:lstStyle/>
          <a:p>
            <a:fld id="{6EA156FB-7A0B-4142-BB38-BD6B5BFE4975}" type="slidenum">
              <a:rPr lang="en-US" smtClean="0"/>
              <a:pPr/>
              <a:t>44</a:t>
            </a:fld>
            <a:endParaRPr lang="en-US"/>
          </a:p>
        </p:txBody>
      </p:sp>
    </p:spTree>
    <p:extLst>
      <p:ext uri="{BB962C8B-B14F-4D97-AF65-F5344CB8AC3E}">
        <p14:creationId xmlns:p14="http://schemas.microsoft.com/office/powerpoint/2010/main" val="469366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47</a:t>
            </a:fld>
            <a:endParaRPr lang="en-US"/>
          </a:p>
        </p:txBody>
      </p:sp>
    </p:spTree>
    <p:extLst>
      <p:ext uri="{BB962C8B-B14F-4D97-AF65-F5344CB8AC3E}">
        <p14:creationId xmlns:p14="http://schemas.microsoft.com/office/powerpoint/2010/main" val="819721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48</a:t>
            </a:fld>
            <a:endParaRPr lang="en-US"/>
          </a:p>
        </p:txBody>
      </p:sp>
    </p:spTree>
    <p:extLst>
      <p:ext uri="{BB962C8B-B14F-4D97-AF65-F5344CB8AC3E}">
        <p14:creationId xmlns:p14="http://schemas.microsoft.com/office/powerpoint/2010/main" val="81200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As usual, the devil</a:t>
            </a:r>
            <a:r>
              <a:rPr lang="en-US" baseline="0" dirty="0" smtClean="0"/>
              <a:t> is in the details and choosing the “next” story can be the difference between an average and high performing team.  The major barrier to the “next” story being just the next one on the master story list (MSL) is often dependencies or story size.  </a:t>
            </a:r>
          </a:p>
          <a:p>
            <a:endParaRPr lang="en-US" baseline="0" dirty="0" smtClean="0"/>
          </a:p>
          <a:p>
            <a:pPr defTabSz="905073" eaLnBrk="0" fontAlgn="base" hangingPunct="0">
              <a:spcBef>
                <a:spcPct val="30000"/>
              </a:spcBef>
              <a:spcAft>
                <a:spcPct val="0"/>
              </a:spcAft>
              <a:defRPr/>
            </a:pPr>
            <a:r>
              <a:rPr lang="en-US" dirty="0" smtClean="0"/>
              <a:t>It’s important to note that filling </a:t>
            </a:r>
            <a:r>
              <a:rPr lang="en-US" baseline="0" dirty="0" smtClean="0"/>
              <a:t>an iteration does not require </a:t>
            </a:r>
            <a:r>
              <a:rPr lang="en-US" i="1" baseline="0" dirty="0" smtClean="0"/>
              <a:t>exactly</a:t>
            </a:r>
            <a:r>
              <a:rPr lang="en-US" i="0" baseline="0" dirty="0" smtClean="0"/>
              <a:t> the correct number of points scattered across the cards selected.  Given the lack of precision around estimates, being one point over or under is not going to have a big impact on the result.  Conceptually this is the difference between filling a bucket of water (where no excess can be contained) and filling a bucket of sand (where a little extra sand is permissible).  Neither solution is going to </a:t>
            </a:r>
            <a:r>
              <a:rPr lang="en-US" i="1" baseline="0" dirty="0" smtClean="0"/>
              <a:t>guarantee</a:t>
            </a:r>
            <a:r>
              <a:rPr lang="en-US" i="0" baseline="0" dirty="0" smtClean="0"/>
              <a:t> all the work will be done however.  Comfortably uncomfortable.</a:t>
            </a:r>
            <a:endParaRPr lang="en-US" dirty="0" smtClean="0"/>
          </a:p>
          <a:p>
            <a:endParaRPr lang="en-US" dirty="0" smtClean="0"/>
          </a:p>
          <a:p>
            <a:r>
              <a:rPr lang="en-US" dirty="0" smtClean="0"/>
              <a:t>DISTINGUISH between Iteration Planning and Iteration Planning</a:t>
            </a:r>
            <a:r>
              <a:rPr lang="en-US" baseline="0" dirty="0" smtClean="0"/>
              <a:t> Meeting – there are things that need to be done before the IPM, and things to be done in the IPM</a:t>
            </a:r>
          </a:p>
          <a:p>
            <a:endParaRPr lang="en-US" b="1" dirty="0" smtClean="0"/>
          </a:p>
          <a:p>
            <a:r>
              <a:rPr lang="en-US" b="1" dirty="0" smtClean="0"/>
              <a:t>Low: 2 min</a:t>
            </a:r>
          </a:p>
          <a:p>
            <a:r>
              <a:rPr lang="en-US" b="1" dirty="0" smtClean="0"/>
              <a:t>High: 4 min</a:t>
            </a:r>
          </a:p>
          <a:p>
            <a:endParaRPr lang="en-US" dirty="0"/>
          </a:p>
        </p:txBody>
      </p:sp>
      <p:sp>
        <p:nvSpPr>
          <p:cNvPr id="4" name="Slide Number Placeholder 3"/>
          <p:cNvSpPr>
            <a:spLocks noGrp="1"/>
          </p:cNvSpPr>
          <p:nvPr>
            <p:ph type="sldNum" sz="quarter" idx="10"/>
          </p:nvPr>
        </p:nvSpPr>
        <p:spPr/>
        <p:txBody>
          <a:bodyPr/>
          <a:lstStyle/>
          <a:p>
            <a:pPr>
              <a:defRPr/>
            </a:pPr>
            <a:fld id="{0114CFFD-2714-4700-BD51-B973E2CCD4ED}"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For many people accustomed to single activity workflows, understanding the dynamics of an iterative</a:t>
            </a:r>
            <a:r>
              <a:rPr lang="en-US" baseline="0" dirty="0" smtClean="0"/>
              <a:t> project can be challenging.  This diagram attempts to make a clear statement about the timing and nature of activities being conducted at any one time.  The items of the same color are all activities required for a single </a:t>
            </a:r>
            <a:r>
              <a:rPr lang="en-US" i="1" baseline="0" dirty="0" smtClean="0"/>
              <a:t>development</a:t>
            </a:r>
            <a:r>
              <a:rPr lang="en-US" baseline="0" dirty="0" smtClean="0"/>
              <a:t> iteration, which requires planning and story elaboration (in the previous iteration), development and UAT (in the current iteration) and then regression testing (starting in the subsequent iteration.  </a:t>
            </a:r>
          </a:p>
          <a:p>
            <a:endParaRPr lang="en-US" baseline="0" dirty="0" smtClean="0"/>
          </a:p>
          <a:p>
            <a:r>
              <a:rPr lang="en-US" baseline="0" dirty="0" smtClean="0"/>
              <a:t>And this set of tasks overlap for each iteration, so that at any point in time (looking down a vertical slice of the diagram), planning will be being done for the next development iteration, development and UAT will be in progress for the current development iteration and regression testing will be conducted for the previous development iteration.</a:t>
            </a:r>
          </a:p>
          <a:p>
            <a:endParaRPr lang="en-US" b="1"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6</a:t>
            </a:fld>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aseline="0" dirty="0" smtClean="0"/>
              <a:t>Much like the Project Charter, the iteration plan (usually visible on the story wall) is the most tangible output of the iteration planning process, but the real value is having the team understand, agree to and sign up to the objective of delivering the iteration.  This understanding is predicated on knowing the development capacity, the details of the stories to be implemented and the risks associated with these stories.</a:t>
            </a:r>
          </a:p>
          <a:p>
            <a:endParaRPr lang="en-US" baseline="0" dirty="0" smtClean="0"/>
          </a:p>
          <a:p>
            <a:r>
              <a:rPr lang="en-US" baseline="0" dirty="0" smtClean="0"/>
              <a:t>As iteration planning is also an activity that delivers no business value, emphasis should be on keeping the planning meetings as short as possible.  </a:t>
            </a:r>
          </a:p>
          <a:p>
            <a:endParaRPr lang="en-US" baseline="0" dirty="0" smtClean="0"/>
          </a:p>
          <a:p>
            <a:r>
              <a:rPr lang="en-US" baseline="0" dirty="0" smtClean="0"/>
              <a:t>Note: although updated estimates is listed as an output above, this should only be the case if new understanding has revealed previous estimates are no longer accurate in terms of their </a:t>
            </a:r>
            <a:r>
              <a:rPr lang="en-US" b="1" baseline="0" dirty="0" smtClean="0"/>
              <a:t>relativity</a:t>
            </a:r>
            <a:r>
              <a:rPr lang="en-US" baseline="0" dirty="0" smtClean="0"/>
              <a:t>, not their absolute value.  The mechanics of Agile estimation is beyond the scope of this course though.</a:t>
            </a:r>
          </a:p>
          <a:p>
            <a:endParaRPr lang="en-US" b="1" dirty="0" smtClean="0"/>
          </a:p>
          <a:p>
            <a:r>
              <a:rPr lang="en-US" b="1" dirty="0" smtClean="0"/>
              <a:t>Low: 2 min</a:t>
            </a:r>
          </a:p>
          <a:p>
            <a:r>
              <a:rPr lang="en-US" b="1" dirty="0" smtClean="0"/>
              <a:t>High: 4 min</a:t>
            </a:r>
          </a:p>
          <a:p>
            <a:endParaRPr lang="en-US" baseline="0"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7</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8</a:t>
            </a:fld>
            <a:endParaRPr lang="en-US"/>
          </a:p>
        </p:txBody>
      </p:sp>
    </p:spTree>
    <p:extLst>
      <p:ext uri="{BB962C8B-B14F-4D97-AF65-F5344CB8AC3E}">
        <p14:creationId xmlns:p14="http://schemas.microsoft.com/office/powerpoint/2010/main" val="819721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noGrp="1" noRot="1" noChangeAspect="1" noChangeArrowheads="1"/>
          </p:cNvSpPr>
          <p:nvPr>
            <p:ph type="sldImg"/>
          </p:nvPr>
        </p:nvSpPr>
        <p:spPr>
          <a:solidFill>
            <a:srgbClr val="FFFFFF"/>
          </a:solidFill>
          <a:ln/>
        </p:spPr>
      </p:sp>
      <p:sp>
        <p:nvSpPr>
          <p:cNvPr id="16281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IN" dirty="0"/>
          </a:p>
        </p:txBody>
      </p:sp>
    </p:spTree>
    <p:extLst>
      <p:ext uri="{BB962C8B-B14F-4D97-AF65-F5344CB8AC3E}">
        <p14:creationId xmlns:p14="http://schemas.microsoft.com/office/powerpoint/2010/main" val="1303637621"/>
      </p:ext>
    </p:extLst>
  </p:cSld>
  <p:clrMapOvr>
    <a:masterClrMapping/>
  </p:clrMapOvr>
  <p:timing>
    <p:tnLst>
      <p:par>
        <p:cTn xmlns:p14="http://schemas.microsoft.com/office/powerpoint/2010/mai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4/3/12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Lst>
  <p:transition xmlns:p14="http://schemas.microsoft.com/office/powerpoint/2010/main" spd="slow">
    <p:fade thruBlk="1"/>
  </p:transition>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13.jpeg"/><Relationship Id="rId5" Type="http://schemas.openxmlformats.org/officeDocument/2006/relationships/chart" Target="../charts/chart1.xml"/><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jpeg"/><Relationship Id="rId5" Type="http://schemas.openxmlformats.org/officeDocument/2006/relationships/hyperlink" Target="http://www.flickr.com/photos/karthikc/333796870/"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22.jpe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chart" Target="../charts/char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3.xml"/><Relationship Id="rId3" Type="http://schemas.openxmlformats.org/officeDocument/2006/relationships/chart" Target="../charts/char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jpe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dannorth.net/introducing-bd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 and Deploy</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the Work</a:t>
            </a:r>
            <a:endParaRPr lang="en-US" sz="4000"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39391"/>
          </a:xfrm>
        </p:spPr>
        <p:txBody>
          <a:bodyPr/>
          <a:lstStyle/>
          <a:p>
            <a:r>
              <a:rPr lang="en-AU" dirty="0" smtClean="0"/>
              <a:t>The life of a story across iterations</a:t>
            </a:r>
            <a:endParaRPr lang="en-AU" dirty="0"/>
          </a:p>
        </p:txBody>
      </p:sp>
      <p:grpSp>
        <p:nvGrpSpPr>
          <p:cNvPr id="2" name="Group 1"/>
          <p:cNvGrpSpPr/>
          <p:nvPr/>
        </p:nvGrpSpPr>
        <p:grpSpPr>
          <a:xfrm>
            <a:off x="385460" y="1143000"/>
            <a:ext cx="8332148" cy="4755906"/>
            <a:chOff x="385460" y="1143000"/>
            <a:chExt cx="8332148" cy="4755906"/>
          </a:xfrm>
        </p:grpSpPr>
        <p:sp>
          <p:nvSpPr>
            <p:cNvPr id="5" name="Rectangle 4"/>
            <p:cNvSpPr/>
            <p:nvPr/>
          </p:nvSpPr>
          <p:spPr>
            <a:xfrm>
              <a:off x="1000100" y="1684062"/>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latin typeface="Calibri" pitchFamily="34" charset="0"/>
                  <a:cs typeface="Calibri" pitchFamily="34" charset="0"/>
                </a:rPr>
                <a:t>Planning</a:t>
              </a:r>
              <a:endParaRPr lang="en-AU" sz="2000" dirty="0">
                <a:latin typeface="Calibri" pitchFamily="34" charset="0"/>
                <a:cs typeface="Calibri" pitchFamily="34" charset="0"/>
              </a:endParaRPr>
            </a:p>
          </p:txBody>
        </p:sp>
        <p:sp>
          <p:nvSpPr>
            <p:cNvPr id="6" name="Rectangle 5"/>
            <p:cNvSpPr/>
            <p:nvPr/>
          </p:nvSpPr>
          <p:spPr>
            <a:xfrm>
              <a:off x="1000100" y="2398442"/>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latin typeface="Calibri" pitchFamily="34" charset="0"/>
                  <a:cs typeface="Calibri" pitchFamily="34" charset="0"/>
                </a:rPr>
                <a:t>Elaboration</a:t>
              </a:r>
              <a:endParaRPr lang="en-AU" sz="2000" dirty="0">
                <a:latin typeface="Calibri" pitchFamily="34" charset="0"/>
                <a:cs typeface="Calibri" pitchFamily="34" charset="0"/>
              </a:endParaRPr>
            </a:p>
          </p:txBody>
        </p:sp>
        <p:sp>
          <p:nvSpPr>
            <p:cNvPr id="7" name="Rectangle 6"/>
            <p:cNvSpPr/>
            <p:nvPr/>
          </p:nvSpPr>
          <p:spPr>
            <a:xfrm>
              <a:off x="3030246" y="3255698"/>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latin typeface="Calibri" pitchFamily="34" charset="0"/>
                  <a:cs typeface="Calibri" pitchFamily="34" charset="0"/>
                </a:rPr>
                <a:t>Build</a:t>
              </a:r>
              <a:endParaRPr lang="en-AU" sz="2000" dirty="0">
                <a:latin typeface="Calibri" pitchFamily="34" charset="0"/>
                <a:cs typeface="Calibri" pitchFamily="34" charset="0"/>
              </a:endParaRPr>
            </a:p>
          </p:txBody>
        </p:sp>
        <p:sp>
          <p:nvSpPr>
            <p:cNvPr id="8" name="Rectangle 7"/>
            <p:cNvSpPr/>
            <p:nvPr/>
          </p:nvSpPr>
          <p:spPr>
            <a:xfrm>
              <a:off x="3030246" y="3970078"/>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latin typeface="Calibri" pitchFamily="34" charset="0"/>
                  <a:cs typeface="Calibri" pitchFamily="34" charset="0"/>
                </a:rPr>
                <a:t>UAT Test</a:t>
              </a:r>
              <a:endParaRPr lang="en-AU" sz="2000" dirty="0">
                <a:latin typeface="Calibri" pitchFamily="34" charset="0"/>
                <a:cs typeface="Calibri" pitchFamily="34" charset="0"/>
              </a:endParaRPr>
            </a:p>
          </p:txBody>
        </p:sp>
        <p:sp>
          <p:nvSpPr>
            <p:cNvPr id="9" name="Rectangle 8"/>
            <p:cNvSpPr/>
            <p:nvPr/>
          </p:nvSpPr>
          <p:spPr>
            <a:xfrm>
              <a:off x="5000628" y="4755896"/>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latin typeface="Calibri" pitchFamily="34" charset="0"/>
                  <a:cs typeface="Calibri" pitchFamily="34" charset="0"/>
                </a:rPr>
                <a:t>Regression Test</a:t>
              </a:r>
              <a:endParaRPr lang="en-AU" sz="2000" dirty="0">
                <a:latin typeface="Calibri" pitchFamily="34" charset="0"/>
                <a:cs typeface="Calibri" pitchFamily="34" charset="0"/>
              </a:endParaRPr>
            </a:p>
          </p:txBody>
        </p:sp>
        <p:cxnSp>
          <p:nvCxnSpPr>
            <p:cNvPr id="11" name="Straight Connector 10"/>
            <p:cNvCxnSpPr/>
            <p:nvPr/>
          </p:nvCxnSpPr>
          <p:spPr>
            <a:xfrm rot="5400000">
              <a:off x="-1428792" y="3541450"/>
              <a:ext cx="442915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13554" y="3541450"/>
              <a:ext cx="442915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2624904" y="3541450"/>
              <a:ext cx="4429156"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83422" y="1143000"/>
              <a:ext cx="417102" cy="461665"/>
            </a:xfrm>
            <a:prstGeom prst="rect">
              <a:avLst/>
            </a:prstGeom>
            <a:noFill/>
          </p:spPr>
          <p:txBody>
            <a:bodyPr wrap="none" rtlCol="0">
              <a:spAutoFit/>
            </a:bodyPr>
            <a:lstStyle/>
            <a:p>
              <a:pPr algn="ctr"/>
              <a:r>
                <a:rPr lang="en-AU" sz="2400" dirty="0" smtClean="0">
                  <a:latin typeface="Calibri" pitchFamily="34" charset="0"/>
                  <a:cs typeface="Calibri" pitchFamily="34" charset="0"/>
                </a:rPr>
                <a:t>I0</a:t>
              </a:r>
              <a:endParaRPr lang="en-AU" sz="2400" dirty="0">
                <a:latin typeface="Calibri" pitchFamily="34" charset="0"/>
                <a:cs typeface="Calibri" pitchFamily="34" charset="0"/>
              </a:endParaRPr>
            </a:p>
          </p:txBody>
        </p:sp>
        <p:sp>
          <p:nvSpPr>
            <p:cNvPr id="15" name="TextBox 14"/>
            <p:cNvSpPr txBox="1"/>
            <p:nvPr/>
          </p:nvSpPr>
          <p:spPr>
            <a:xfrm>
              <a:off x="3713568" y="1143000"/>
              <a:ext cx="417102" cy="461665"/>
            </a:xfrm>
            <a:prstGeom prst="rect">
              <a:avLst/>
            </a:prstGeom>
            <a:noFill/>
          </p:spPr>
          <p:txBody>
            <a:bodyPr wrap="none" rtlCol="0">
              <a:spAutoFit/>
            </a:bodyPr>
            <a:lstStyle/>
            <a:p>
              <a:pPr algn="ctr"/>
              <a:r>
                <a:rPr lang="en-AU" sz="2400" dirty="0" smtClean="0">
                  <a:latin typeface="Calibri" pitchFamily="34" charset="0"/>
                  <a:cs typeface="Calibri" pitchFamily="34" charset="0"/>
                </a:rPr>
                <a:t>I1</a:t>
              </a:r>
              <a:endParaRPr lang="en-AU" sz="2400" dirty="0">
                <a:latin typeface="Calibri" pitchFamily="34" charset="0"/>
                <a:cs typeface="Calibri" pitchFamily="34" charset="0"/>
              </a:endParaRPr>
            </a:p>
          </p:txBody>
        </p:sp>
        <p:sp>
          <p:nvSpPr>
            <p:cNvPr id="16" name="TextBox 15"/>
            <p:cNvSpPr txBox="1"/>
            <p:nvPr/>
          </p:nvSpPr>
          <p:spPr>
            <a:xfrm>
              <a:off x="5649333" y="1143000"/>
              <a:ext cx="417102" cy="461665"/>
            </a:xfrm>
            <a:prstGeom prst="rect">
              <a:avLst/>
            </a:prstGeom>
            <a:noFill/>
          </p:spPr>
          <p:txBody>
            <a:bodyPr wrap="none" rtlCol="0">
              <a:spAutoFit/>
            </a:bodyPr>
            <a:lstStyle/>
            <a:p>
              <a:pPr algn="ctr"/>
              <a:r>
                <a:rPr lang="en-AU" sz="2400" dirty="0" smtClean="0">
                  <a:latin typeface="Calibri" pitchFamily="34" charset="0"/>
                  <a:cs typeface="Calibri" pitchFamily="34" charset="0"/>
                </a:rPr>
                <a:t>I2</a:t>
              </a:r>
              <a:endParaRPr lang="en-AU" sz="2400" dirty="0">
                <a:latin typeface="Calibri" pitchFamily="34" charset="0"/>
                <a:cs typeface="Calibri" pitchFamily="34" charset="0"/>
              </a:endParaRPr>
            </a:p>
          </p:txBody>
        </p:sp>
        <p:sp>
          <p:nvSpPr>
            <p:cNvPr id="17" name="Rectangle 16"/>
            <p:cNvSpPr/>
            <p:nvPr/>
          </p:nvSpPr>
          <p:spPr>
            <a:xfrm>
              <a:off x="3030246" y="1684062"/>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solidFill>
                    <a:schemeClr val="tx1"/>
                  </a:solidFill>
                  <a:latin typeface="Calibri" pitchFamily="34" charset="0"/>
                  <a:cs typeface="Calibri" pitchFamily="34" charset="0"/>
                </a:rPr>
                <a:t>Planning</a:t>
              </a:r>
              <a:endParaRPr lang="en-AU" sz="2000" dirty="0">
                <a:solidFill>
                  <a:schemeClr val="tx1"/>
                </a:solidFill>
                <a:latin typeface="Calibri" pitchFamily="34" charset="0"/>
                <a:cs typeface="Calibri" pitchFamily="34" charset="0"/>
              </a:endParaRPr>
            </a:p>
          </p:txBody>
        </p:sp>
        <p:sp>
          <p:nvSpPr>
            <p:cNvPr id="18" name="Rectangle 17"/>
            <p:cNvSpPr/>
            <p:nvPr/>
          </p:nvSpPr>
          <p:spPr>
            <a:xfrm>
              <a:off x="3030246" y="2398442"/>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solidFill>
                    <a:schemeClr val="tx1"/>
                  </a:solidFill>
                  <a:latin typeface="Calibri" pitchFamily="34" charset="0"/>
                  <a:cs typeface="Calibri" pitchFamily="34" charset="0"/>
                </a:rPr>
                <a:t>Elaboration</a:t>
              </a:r>
              <a:endParaRPr lang="en-AU" sz="2000" dirty="0">
                <a:solidFill>
                  <a:schemeClr val="tx1"/>
                </a:solidFill>
                <a:latin typeface="Calibri" pitchFamily="34" charset="0"/>
                <a:cs typeface="Calibri" pitchFamily="34" charset="0"/>
              </a:endParaRPr>
            </a:p>
          </p:txBody>
        </p:sp>
        <p:cxnSp>
          <p:nvCxnSpPr>
            <p:cNvPr id="19" name="Straight Connector 18"/>
            <p:cNvCxnSpPr/>
            <p:nvPr/>
          </p:nvCxnSpPr>
          <p:spPr>
            <a:xfrm rot="5400000">
              <a:off x="4715670" y="3541450"/>
              <a:ext cx="4429156" cy="1588"/>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684214" y="1143000"/>
              <a:ext cx="417102" cy="461665"/>
            </a:xfrm>
            <a:prstGeom prst="rect">
              <a:avLst/>
            </a:prstGeom>
            <a:noFill/>
          </p:spPr>
          <p:txBody>
            <a:bodyPr wrap="none" rtlCol="0">
              <a:spAutoFit/>
            </a:bodyPr>
            <a:lstStyle/>
            <a:p>
              <a:pPr algn="ctr"/>
              <a:r>
                <a:rPr lang="en-AU" sz="2400" dirty="0" smtClean="0">
                  <a:latin typeface="Calibri" pitchFamily="34" charset="0"/>
                  <a:cs typeface="Calibri" pitchFamily="34" charset="0"/>
                </a:rPr>
                <a:t>I3</a:t>
              </a:r>
              <a:endParaRPr lang="en-AU" sz="2400" dirty="0">
                <a:latin typeface="Calibri" pitchFamily="34" charset="0"/>
                <a:cs typeface="Calibri" pitchFamily="34" charset="0"/>
              </a:endParaRPr>
            </a:p>
          </p:txBody>
        </p:sp>
        <p:sp>
          <p:nvSpPr>
            <p:cNvPr id="21" name="Rectangle 20"/>
            <p:cNvSpPr/>
            <p:nvPr/>
          </p:nvSpPr>
          <p:spPr>
            <a:xfrm>
              <a:off x="5000628" y="3255698"/>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solidFill>
                    <a:schemeClr val="tx1"/>
                  </a:solidFill>
                  <a:latin typeface="Calibri" pitchFamily="34" charset="0"/>
                  <a:cs typeface="Calibri" pitchFamily="34" charset="0"/>
                </a:rPr>
                <a:t>Build</a:t>
              </a:r>
              <a:endParaRPr lang="en-AU" sz="2000" dirty="0">
                <a:solidFill>
                  <a:schemeClr val="tx1"/>
                </a:solidFill>
                <a:latin typeface="Calibri" pitchFamily="34" charset="0"/>
                <a:cs typeface="Calibri" pitchFamily="34" charset="0"/>
              </a:endParaRPr>
            </a:p>
          </p:txBody>
        </p:sp>
        <p:sp>
          <p:nvSpPr>
            <p:cNvPr id="22" name="Rectangle 21"/>
            <p:cNvSpPr/>
            <p:nvPr/>
          </p:nvSpPr>
          <p:spPr>
            <a:xfrm>
              <a:off x="5000628" y="3970078"/>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solidFill>
                    <a:schemeClr val="tx1"/>
                  </a:solidFill>
                  <a:latin typeface="Calibri" pitchFamily="34" charset="0"/>
                  <a:cs typeface="Calibri" pitchFamily="34" charset="0"/>
                </a:rPr>
                <a:t>UAT Test</a:t>
              </a:r>
              <a:endParaRPr lang="en-AU" sz="2000" dirty="0">
                <a:solidFill>
                  <a:schemeClr val="tx1"/>
                </a:solidFill>
                <a:latin typeface="Calibri" pitchFamily="34" charset="0"/>
                <a:cs typeface="Calibri" pitchFamily="34" charset="0"/>
              </a:endParaRPr>
            </a:p>
          </p:txBody>
        </p:sp>
        <p:sp>
          <p:nvSpPr>
            <p:cNvPr id="23" name="Rectangle 22"/>
            <p:cNvSpPr/>
            <p:nvPr/>
          </p:nvSpPr>
          <p:spPr>
            <a:xfrm>
              <a:off x="7003096" y="4755896"/>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solidFill>
                    <a:schemeClr val="tx1"/>
                  </a:solidFill>
                  <a:latin typeface="Calibri" pitchFamily="34" charset="0"/>
                  <a:cs typeface="Calibri" pitchFamily="34" charset="0"/>
                </a:rPr>
                <a:t>Regression Test</a:t>
              </a:r>
              <a:endParaRPr lang="en-AU" sz="2000" dirty="0">
                <a:solidFill>
                  <a:schemeClr val="tx1"/>
                </a:solidFill>
                <a:latin typeface="Calibri" pitchFamily="34" charset="0"/>
                <a:cs typeface="Calibri" pitchFamily="34" charset="0"/>
              </a:endParaRPr>
            </a:p>
          </p:txBody>
        </p:sp>
        <p:sp>
          <p:nvSpPr>
            <p:cNvPr id="25" name="Rectangle 24"/>
            <p:cNvSpPr/>
            <p:nvPr/>
          </p:nvSpPr>
          <p:spPr>
            <a:xfrm>
              <a:off x="5000628" y="1684062"/>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latin typeface="Calibri" pitchFamily="34" charset="0"/>
                  <a:cs typeface="Calibri" pitchFamily="34" charset="0"/>
                </a:rPr>
                <a:t>Planning</a:t>
              </a:r>
              <a:endParaRPr lang="en-AU" sz="2000" dirty="0">
                <a:latin typeface="Calibri" pitchFamily="34" charset="0"/>
                <a:cs typeface="Calibri" pitchFamily="34" charset="0"/>
              </a:endParaRPr>
            </a:p>
          </p:txBody>
        </p:sp>
        <p:sp>
          <p:nvSpPr>
            <p:cNvPr id="26" name="Rectangle 25"/>
            <p:cNvSpPr/>
            <p:nvPr/>
          </p:nvSpPr>
          <p:spPr>
            <a:xfrm>
              <a:off x="5000628" y="2398442"/>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latin typeface="Calibri" pitchFamily="34" charset="0"/>
                  <a:cs typeface="Calibri" pitchFamily="34" charset="0"/>
                </a:rPr>
                <a:t>Elaboration</a:t>
              </a:r>
              <a:endParaRPr lang="en-AU" sz="2000" dirty="0">
                <a:latin typeface="Calibri" pitchFamily="34" charset="0"/>
                <a:cs typeface="Calibri" pitchFamily="34" charset="0"/>
              </a:endParaRPr>
            </a:p>
          </p:txBody>
        </p:sp>
        <p:sp>
          <p:nvSpPr>
            <p:cNvPr id="27" name="Rectangle 26"/>
            <p:cNvSpPr/>
            <p:nvPr/>
          </p:nvSpPr>
          <p:spPr>
            <a:xfrm>
              <a:off x="7003096" y="3255698"/>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latin typeface="Calibri" pitchFamily="34" charset="0"/>
                  <a:cs typeface="Calibri" pitchFamily="34" charset="0"/>
                </a:rPr>
                <a:t>Build</a:t>
              </a:r>
              <a:endParaRPr lang="en-AU" sz="2000" dirty="0">
                <a:latin typeface="Calibri" pitchFamily="34" charset="0"/>
                <a:cs typeface="Calibri" pitchFamily="34" charset="0"/>
              </a:endParaRPr>
            </a:p>
          </p:txBody>
        </p:sp>
        <p:sp>
          <p:nvSpPr>
            <p:cNvPr id="28" name="Rectangle 27"/>
            <p:cNvSpPr/>
            <p:nvPr/>
          </p:nvSpPr>
          <p:spPr>
            <a:xfrm>
              <a:off x="7003096" y="3970078"/>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latin typeface="Calibri" pitchFamily="34" charset="0"/>
                  <a:cs typeface="Calibri" pitchFamily="34" charset="0"/>
                </a:rPr>
                <a:t>UAT Test</a:t>
              </a:r>
              <a:endParaRPr lang="en-AU" sz="2000" dirty="0">
                <a:latin typeface="Calibri" pitchFamily="34" charset="0"/>
                <a:cs typeface="Calibri" pitchFamily="34" charset="0"/>
              </a:endParaRPr>
            </a:p>
          </p:txBody>
        </p:sp>
        <p:sp>
          <p:nvSpPr>
            <p:cNvPr id="30" name="Rectangle 29"/>
            <p:cNvSpPr/>
            <p:nvPr/>
          </p:nvSpPr>
          <p:spPr>
            <a:xfrm>
              <a:off x="385460" y="5027271"/>
              <a:ext cx="1329020" cy="443007"/>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smtClean="0">
                  <a:solidFill>
                    <a:schemeClr val="tx1"/>
                  </a:solidFill>
                  <a:latin typeface="Calibri" pitchFamily="34" charset="0"/>
                  <a:cs typeface="Calibri" pitchFamily="34" charset="0"/>
                </a:rPr>
                <a:t>I2 Activities</a:t>
              </a:r>
              <a:endParaRPr lang="en-AU" sz="1600" dirty="0">
                <a:solidFill>
                  <a:schemeClr val="tx1"/>
                </a:solidFill>
                <a:latin typeface="Calibri" pitchFamily="34" charset="0"/>
                <a:cs typeface="Calibri" pitchFamily="34" charset="0"/>
              </a:endParaRPr>
            </a:p>
          </p:txBody>
        </p:sp>
        <p:sp>
          <p:nvSpPr>
            <p:cNvPr id="32" name="Rectangle 31"/>
            <p:cNvSpPr/>
            <p:nvPr/>
          </p:nvSpPr>
          <p:spPr>
            <a:xfrm>
              <a:off x="385460" y="4584263"/>
              <a:ext cx="1329020" cy="443007"/>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smtClean="0">
                  <a:latin typeface="Calibri" pitchFamily="34" charset="0"/>
                  <a:cs typeface="Calibri" pitchFamily="34" charset="0"/>
                </a:rPr>
                <a:t>I1 Activities</a:t>
              </a:r>
              <a:endParaRPr lang="en-AU" sz="1600" dirty="0">
                <a:latin typeface="Calibri" pitchFamily="34" charset="0"/>
                <a:cs typeface="Calibri" pitchFamily="34" charset="0"/>
              </a:endParaRPr>
            </a:p>
          </p:txBody>
        </p:sp>
        <p:sp>
          <p:nvSpPr>
            <p:cNvPr id="33" name="Rectangle 32"/>
            <p:cNvSpPr/>
            <p:nvPr/>
          </p:nvSpPr>
          <p:spPr>
            <a:xfrm>
              <a:off x="385460" y="5455899"/>
              <a:ext cx="1329020" cy="443007"/>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smtClean="0">
                  <a:latin typeface="Calibri" pitchFamily="34" charset="0"/>
                  <a:cs typeface="Calibri" pitchFamily="34" charset="0"/>
                </a:rPr>
                <a:t>I3 Activities</a:t>
              </a:r>
              <a:endParaRPr lang="en-AU" sz="1600" dirty="0">
                <a:latin typeface="Calibri" pitchFamily="34" charset="0"/>
                <a:cs typeface="Calibri" pitchFamily="34" charset="0"/>
              </a:endParaRPr>
            </a:p>
          </p:txBody>
        </p:sp>
      </p:gr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sample iteration schedule</a:t>
            </a:r>
            <a:endParaRPr lang="en-US" dirty="0"/>
          </a:p>
        </p:txBody>
      </p:sp>
      <p:sp>
        <p:nvSpPr>
          <p:cNvPr id="4" name="Rectangle 63"/>
          <p:cNvSpPr>
            <a:spLocks noChangeArrowheads="1"/>
          </p:cNvSpPr>
          <p:nvPr/>
        </p:nvSpPr>
        <p:spPr bwMode="auto">
          <a:xfrm>
            <a:off x="1462510"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5" name="Rectangle 64"/>
          <p:cNvSpPr>
            <a:spLocks noChangeArrowheads="1"/>
          </p:cNvSpPr>
          <p:nvPr/>
        </p:nvSpPr>
        <p:spPr bwMode="auto">
          <a:xfrm>
            <a:off x="2703935"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6" name="Rectangle 65"/>
          <p:cNvSpPr>
            <a:spLocks noChangeArrowheads="1"/>
          </p:cNvSpPr>
          <p:nvPr/>
        </p:nvSpPr>
        <p:spPr bwMode="auto">
          <a:xfrm>
            <a:off x="3945360"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7" name="Rectangle 66"/>
          <p:cNvSpPr>
            <a:spLocks noChangeArrowheads="1"/>
          </p:cNvSpPr>
          <p:nvPr/>
        </p:nvSpPr>
        <p:spPr bwMode="auto">
          <a:xfrm>
            <a:off x="5186785"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8" name="Rectangle 67"/>
          <p:cNvSpPr>
            <a:spLocks noChangeArrowheads="1"/>
          </p:cNvSpPr>
          <p:nvPr/>
        </p:nvSpPr>
        <p:spPr bwMode="auto">
          <a:xfrm>
            <a:off x="6428210"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9" name="Rectangle 68"/>
          <p:cNvSpPr>
            <a:spLocks noChangeArrowheads="1"/>
          </p:cNvSpPr>
          <p:nvPr/>
        </p:nvSpPr>
        <p:spPr bwMode="auto">
          <a:xfrm>
            <a:off x="7669635"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10" name="Rectangle 62"/>
          <p:cNvSpPr>
            <a:spLocks noChangeArrowheads="1"/>
          </p:cNvSpPr>
          <p:nvPr/>
        </p:nvSpPr>
        <p:spPr bwMode="auto">
          <a:xfrm>
            <a:off x="221085"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11" name="Rounded Rectangle 10"/>
          <p:cNvSpPr/>
          <p:nvPr/>
        </p:nvSpPr>
        <p:spPr bwMode="auto">
          <a:xfrm>
            <a:off x="2192725" y="3036929"/>
            <a:ext cx="365130"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12" name="Rounded Rectangle 11"/>
          <p:cNvSpPr/>
          <p:nvPr/>
        </p:nvSpPr>
        <p:spPr bwMode="auto">
          <a:xfrm>
            <a:off x="1645031" y="3036929"/>
            <a:ext cx="401643"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14" name="Rounded Rectangle 9"/>
          <p:cNvSpPr>
            <a:spLocks noChangeArrowheads="1"/>
          </p:cNvSpPr>
          <p:nvPr/>
        </p:nvSpPr>
        <p:spPr bwMode="auto">
          <a:xfrm>
            <a:off x="2849984" y="2343197"/>
            <a:ext cx="1022350" cy="511175"/>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buNone/>
            </a:pPr>
            <a:r>
              <a:rPr lang="en-AU" sz="1000" baseline="0">
                <a:solidFill>
                  <a:srgbClr val="FFFF00"/>
                </a:solidFill>
                <a:latin typeface="Calibri" pitchFamily="34" charset="0"/>
              </a:rPr>
              <a:t>Analysis meetings</a:t>
            </a:r>
          </a:p>
        </p:txBody>
      </p:sp>
      <p:sp>
        <p:nvSpPr>
          <p:cNvPr id="16" name="Rounded Rectangle 12"/>
          <p:cNvSpPr>
            <a:spLocks noChangeArrowheads="1"/>
          </p:cNvSpPr>
          <p:nvPr/>
        </p:nvSpPr>
        <p:spPr bwMode="auto">
          <a:xfrm>
            <a:off x="1608559" y="2343195"/>
            <a:ext cx="1022350" cy="584200"/>
          </a:xfrm>
          <a:prstGeom prst="roundRect">
            <a:avLst>
              <a:gd name="adj" fmla="val 16667"/>
            </a:avLst>
          </a:prstGeom>
          <a:solidFill>
            <a:schemeClr val="bg1"/>
          </a:solidFill>
          <a:ln w="12700" algn="ctr">
            <a:solidFill>
              <a:srgbClr val="C0C0C0"/>
            </a:solidFill>
            <a:round/>
            <a:headEnd/>
            <a:tailEnd type="arrow" w="sm" len="lg"/>
          </a:ln>
        </p:spPr>
        <p:txBody>
          <a:bodyPr lIns="36000" tIns="36000" rIns="36000" bIns="36000" anchor="ctr"/>
          <a:lstStyle/>
          <a:p>
            <a:pPr>
              <a:buNone/>
            </a:pPr>
            <a:r>
              <a:rPr lang="en-AU" sz="1400" baseline="0">
                <a:solidFill>
                  <a:schemeClr val="tx1"/>
                </a:solidFill>
                <a:latin typeface="Calibri" pitchFamily="34" charset="0"/>
              </a:rPr>
              <a:t>Design</a:t>
            </a:r>
          </a:p>
          <a:p>
            <a:pPr>
              <a:buNone/>
            </a:pPr>
            <a:r>
              <a:rPr lang="en-AU" sz="1400" baseline="0">
                <a:solidFill>
                  <a:schemeClr val="tx1"/>
                </a:solidFill>
                <a:latin typeface="Calibri" pitchFamily="34" charset="0"/>
              </a:rPr>
              <a:t>discussions</a:t>
            </a:r>
          </a:p>
        </p:txBody>
      </p:sp>
      <p:sp>
        <p:nvSpPr>
          <p:cNvPr id="17" name="Rounded Rectangle 14"/>
          <p:cNvSpPr>
            <a:spLocks noChangeArrowheads="1"/>
          </p:cNvSpPr>
          <p:nvPr/>
        </p:nvSpPr>
        <p:spPr bwMode="auto">
          <a:xfrm>
            <a:off x="7779172" y="3402058"/>
            <a:ext cx="1058863" cy="1204912"/>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buNone/>
            </a:pPr>
            <a:r>
              <a:rPr lang="en-AU" sz="1000" baseline="0" dirty="0">
                <a:solidFill>
                  <a:srgbClr val="FFFF00"/>
                </a:solidFill>
                <a:latin typeface="Calibri" pitchFamily="34" charset="0"/>
              </a:rPr>
              <a:t>Showcase</a:t>
            </a:r>
          </a:p>
          <a:p>
            <a:pPr algn="ctr">
              <a:buNone/>
            </a:pPr>
            <a:endParaRPr lang="en-AU" sz="1000" baseline="0" dirty="0">
              <a:solidFill>
                <a:srgbClr val="FFFF00"/>
              </a:solidFill>
              <a:latin typeface="Calibri" pitchFamily="34" charset="0"/>
            </a:endParaRPr>
          </a:p>
          <a:p>
            <a:pPr algn="ctr">
              <a:buNone/>
            </a:pPr>
            <a:r>
              <a:rPr lang="en-AU" sz="1000" baseline="0" dirty="0">
                <a:solidFill>
                  <a:srgbClr val="FFFF00"/>
                </a:solidFill>
                <a:latin typeface="Calibri" pitchFamily="34" charset="0"/>
              </a:rPr>
              <a:t>Retrospective</a:t>
            </a:r>
          </a:p>
        </p:txBody>
      </p:sp>
      <p:sp>
        <p:nvSpPr>
          <p:cNvPr id="18" name="Rounded Rectangle 17"/>
          <p:cNvSpPr>
            <a:spLocks noChangeArrowheads="1"/>
          </p:cNvSpPr>
          <p:nvPr/>
        </p:nvSpPr>
        <p:spPr bwMode="auto">
          <a:xfrm>
            <a:off x="330621" y="3584620"/>
            <a:ext cx="1022350" cy="1022350"/>
          </a:xfrm>
          <a:prstGeom prst="roundRect">
            <a:avLst>
              <a:gd name="adj" fmla="val 16667"/>
            </a:avLst>
          </a:prstGeom>
          <a:solidFill>
            <a:schemeClr val="accent5"/>
          </a:solidFill>
          <a:ln w="12700" algn="ctr">
            <a:solidFill>
              <a:srgbClr val="C0C0C0"/>
            </a:solidFill>
            <a:round/>
            <a:headEnd/>
            <a:tailEnd type="arrow" w="sm" len="lg"/>
          </a:ln>
        </p:spPr>
        <p:txBody>
          <a:bodyPr lIns="36000" tIns="36000" rIns="36000" bIns="36000" anchor="ctr"/>
          <a:lstStyle/>
          <a:p>
            <a:pPr>
              <a:spcBef>
                <a:spcPct val="0"/>
              </a:spcBef>
              <a:buNone/>
            </a:pPr>
            <a:r>
              <a:rPr lang="en-AU" sz="1400" baseline="0" dirty="0">
                <a:latin typeface="Calibri" pitchFamily="34" charset="0"/>
              </a:rPr>
              <a:t>Iteration</a:t>
            </a:r>
          </a:p>
          <a:p>
            <a:pPr>
              <a:spcBef>
                <a:spcPct val="0"/>
              </a:spcBef>
              <a:buNone/>
            </a:pPr>
            <a:r>
              <a:rPr lang="en-AU" sz="1400" baseline="0" dirty="0" smtClean="0">
                <a:latin typeface="Calibri" pitchFamily="34" charset="0"/>
              </a:rPr>
              <a:t>Planning</a:t>
            </a:r>
            <a:endParaRPr lang="en-AU" sz="1400" baseline="0" dirty="0">
              <a:latin typeface="Calibri" pitchFamily="34" charset="0"/>
            </a:endParaRPr>
          </a:p>
          <a:p>
            <a:pPr>
              <a:spcBef>
                <a:spcPct val="0"/>
              </a:spcBef>
              <a:buNone/>
            </a:pPr>
            <a:endParaRPr lang="en-AU" sz="1400" baseline="0" dirty="0">
              <a:latin typeface="Calibri" pitchFamily="34" charset="0"/>
            </a:endParaRPr>
          </a:p>
        </p:txBody>
      </p:sp>
      <p:sp>
        <p:nvSpPr>
          <p:cNvPr id="19" name="Rounded Rectangle 23"/>
          <p:cNvSpPr>
            <a:spLocks noChangeArrowheads="1"/>
          </p:cNvSpPr>
          <p:nvPr/>
        </p:nvSpPr>
        <p:spPr bwMode="auto">
          <a:xfrm>
            <a:off x="1608559"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0" name="Rounded Rectangle 24"/>
          <p:cNvSpPr>
            <a:spLocks noChangeArrowheads="1"/>
          </p:cNvSpPr>
          <p:nvPr/>
        </p:nvSpPr>
        <p:spPr bwMode="auto">
          <a:xfrm>
            <a:off x="2849984"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1" name="Rounded Rectangle 25"/>
          <p:cNvSpPr>
            <a:spLocks noChangeArrowheads="1"/>
          </p:cNvSpPr>
          <p:nvPr/>
        </p:nvSpPr>
        <p:spPr bwMode="auto">
          <a:xfrm>
            <a:off x="4054896"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2" name="Rounded Rectangle 26"/>
          <p:cNvSpPr>
            <a:spLocks noChangeArrowheads="1"/>
          </p:cNvSpPr>
          <p:nvPr/>
        </p:nvSpPr>
        <p:spPr bwMode="auto">
          <a:xfrm>
            <a:off x="5259809"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3" name="Rounded Rectangle 27"/>
          <p:cNvSpPr>
            <a:spLocks noChangeArrowheads="1"/>
          </p:cNvSpPr>
          <p:nvPr/>
        </p:nvSpPr>
        <p:spPr bwMode="auto">
          <a:xfrm>
            <a:off x="6537746"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dirty="0">
                <a:solidFill>
                  <a:srgbClr val="FFFF00"/>
                </a:solidFill>
                <a:latin typeface="Calibri" pitchFamily="34" charset="0"/>
              </a:rPr>
              <a:t>Stand-up</a:t>
            </a:r>
          </a:p>
        </p:txBody>
      </p:sp>
      <p:sp>
        <p:nvSpPr>
          <p:cNvPr id="24" name="Rounded Rectangle 29"/>
          <p:cNvSpPr>
            <a:spLocks noChangeArrowheads="1"/>
          </p:cNvSpPr>
          <p:nvPr/>
        </p:nvSpPr>
        <p:spPr bwMode="auto">
          <a:xfrm>
            <a:off x="7779171"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dirty="0">
                <a:solidFill>
                  <a:srgbClr val="FFFF00"/>
                </a:solidFill>
                <a:latin typeface="Calibri" pitchFamily="34" charset="0"/>
              </a:rPr>
              <a:t>Stand-up</a:t>
            </a:r>
          </a:p>
        </p:txBody>
      </p:sp>
      <p:sp>
        <p:nvSpPr>
          <p:cNvPr id="25" name="Rounded Rectangle 30"/>
          <p:cNvSpPr>
            <a:spLocks noChangeArrowheads="1"/>
          </p:cNvSpPr>
          <p:nvPr/>
        </p:nvSpPr>
        <p:spPr bwMode="auto">
          <a:xfrm>
            <a:off x="330621" y="3073445"/>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dirty="0" smtClean="0">
                <a:solidFill>
                  <a:srgbClr val="FFFF00"/>
                </a:solidFill>
                <a:latin typeface="Calibri" pitchFamily="34" charset="0"/>
              </a:rPr>
              <a:t>Stand-up</a:t>
            </a:r>
          </a:p>
        </p:txBody>
      </p:sp>
      <p:sp>
        <p:nvSpPr>
          <p:cNvPr id="27" name="Rounded Rectangle 34"/>
          <p:cNvSpPr>
            <a:spLocks noChangeArrowheads="1"/>
          </p:cNvSpPr>
          <p:nvPr/>
        </p:nvSpPr>
        <p:spPr bwMode="auto">
          <a:xfrm>
            <a:off x="5259810" y="2343182"/>
            <a:ext cx="985837" cy="511175"/>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buNone/>
            </a:pPr>
            <a:r>
              <a:rPr lang="en-AU" sz="1000" baseline="0" dirty="0">
                <a:solidFill>
                  <a:srgbClr val="FFFF00"/>
                </a:solidFill>
                <a:latin typeface="Calibri" pitchFamily="34" charset="0"/>
              </a:rPr>
              <a:t>Analysis meetings</a:t>
            </a:r>
          </a:p>
        </p:txBody>
      </p:sp>
      <p:sp>
        <p:nvSpPr>
          <p:cNvPr id="28" name="Rounded Rectangle 35"/>
          <p:cNvSpPr>
            <a:spLocks noChangeArrowheads="1"/>
          </p:cNvSpPr>
          <p:nvPr/>
        </p:nvSpPr>
        <p:spPr bwMode="auto">
          <a:xfrm>
            <a:off x="6537746" y="2343197"/>
            <a:ext cx="1022350" cy="584200"/>
          </a:xfrm>
          <a:prstGeom prst="roundRect">
            <a:avLst>
              <a:gd name="adj" fmla="val 16667"/>
            </a:avLst>
          </a:prstGeom>
          <a:solidFill>
            <a:schemeClr val="bg1"/>
          </a:solidFill>
          <a:ln w="12700" algn="ctr">
            <a:solidFill>
              <a:srgbClr val="C0C0C0"/>
            </a:solidFill>
            <a:round/>
            <a:headEnd/>
            <a:tailEnd type="arrow" w="sm" len="lg"/>
          </a:ln>
        </p:spPr>
        <p:txBody>
          <a:bodyPr lIns="36000" tIns="36000" rIns="36000" bIns="36000" anchor="ctr"/>
          <a:lstStyle/>
          <a:p>
            <a:pPr>
              <a:buNone/>
            </a:pPr>
            <a:r>
              <a:rPr lang="en-AU" sz="1400" baseline="0" dirty="0">
                <a:solidFill>
                  <a:schemeClr val="tx1"/>
                </a:solidFill>
                <a:latin typeface="Calibri" pitchFamily="34" charset="0"/>
              </a:rPr>
              <a:t>Design</a:t>
            </a:r>
          </a:p>
          <a:p>
            <a:pPr>
              <a:buNone/>
            </a:pPr>
            <a:r>
              <a:rPr lang="en-AU" sz="1400" baseline="0" dirty="0">
                <a:solidFill>
                  <a:schemeClr val="tx1"/>
                </a:solidFill>
                <a:latin typeface="Calibri" pitchFamily="34" charset="0"/>
              </a:rPr>
              <a:t>discussions</a:t>
            </a:r>
          </a:p>
        </p:txBody>
      </p:sp>
      <p:sp>
        <p:nvSpPr>
          <p:cNvPr id="29" name="Rounded Rectangle 28"/>
          <p:cNvSpPr/>
          <p:nvPr/>
        </p:nvSpPr>
        <p:spPr bwMode="auto">
          <a:xfrm>
            <a:off x="3434167" y="3036929"/>
            <a:ext cx="365130"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0" name="Rounded Rectangle 29"/>
          <p:cNvSpPr/>
          <p:nvPr/>
        </p:nvSpPr>
        <p:spPr bwMode="auto">
          <a:xfrm>
            <a:off x="2886473" y="3036929"/>
            <a:ext cx="401643"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1" name="Rounded Rectangle 30"/>
          <p:cNvSpPr/>
          <p:nvPr/>
        </p:nvSpPr>
        <p:spPr bwMode="auto">
          <a:xfrm>
            <a:off x="4675608" y="2343182"/>
            <a:ext cx="328617" cy="226380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2" name="Rounded Rectangle 31"/>
          <p:cNvSpPr/>
          <p:nvPr/>
        </p:nvSpPr>
        <p:spPr bwMode="auto">
          <a:xfrm>
            <a:off x="4131566" y="2343182"/>
            <a:ext cx="361479" cy="226380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3" name="Rounded Rectangle 32"/>
          <p:cNvSpPr/>
          <p:nvPr/>
        </p:nvSpPr>
        <p:spPr bwMode="auto">
          <a:xfrm>
            <a:off x="5844025" y="3036930"/>
            <a:ext cx="365130" cy="1570060"/>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4" name="Rounded Rectangle 33"/>
          <p:cNvSpPr/>
          <p:nvPr/>
        </p:nvSpPr>
        <p:spPr bwMode="auto">
          <a:xfrm>
            <a:off x="5296331" y="3036930"/>
            <a:ext cx="401643" cy="1570060"/>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5" name="Rounded Rectangle 34"/>
          <p:cNvSpPr/>
          <p:nvPr/>
        </p:nvSpPr>
        <p:spPr bwMode="auto">
          <a:xfrm>
            <a:off x="7181045" y="3036930"/>
            <a:ext cx="328617" cy="1570061"/>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6" name="Rounded Rectangle 35"/>
          <p:cNvSpPr/>
          <p:nvPr/>
        </p:nvSpPr>
        <p:spPr bwMode="auto">
          <a:xfrm>
            <a:off x="6574286" y="3036929"/>
            <a:ext cx="361479" cy="1570061"/>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7" name="Rounded Rectangle 46"/>
          <p:cNvSpPr>
            <a:spLocks noChangeArrowheads="1"/>
          </p:cNvSpPr>
          <p:nvPr/>
        </p:nvSpPr>
        <p:spPr bwMode="auto">
          <a:xfrm>
            <a:off x="7779171" y="2379710"/>
            <a:ext cx="1022350" cy="803275"/>
          </a:xfrm>
          <a:prstGeom prst="roundRect">
            <a:avLst>
              <a:gd name="adj" fmla="val 16667"/>
            </a:avLst>
          </a:prstGeom>
          <a:solidFill>
            <a:schemeClr val="bg1"/>
          </a:solidFill>
          <a:ln w="12700" algn="ctr">
            <a:solidFill>
              <a:srgbClr val="C0C0C0"/>
            </a:solidFill>
            <a:round/>
            <a:headEnd/>
            <a:tailEnd type="arrow" w="sm" len="lg"/>
          </a:ln>
        </p:spPr>
        <p:txBody>
          <a:bodyPr lIns="36000" tIns="36000" rIns="36000" bIns="36000" anchor="ctr"/>
          <a:lstStyle/>
          <a:p>
            <a:pPr>
              <a:buNone/>
            </a:pPr>
            <a:r>
              <a:rPr lang="en-AU" sz="1400" baseline="0">
                <a:solidFill>
                  <a:schemeClr val="tx1"/>
                </a:solidFill>
                <a:latin typeface="Calibri" pitchFamily="34" charset="0"/>
              </a:rPr>
              <a:t>Showcase</a:t>
            </a:r>
          </a:p>
          <a:p>
            <a:pPr>
              <a:buNone/>
            </a:pPr>
            <a:r>
              <a:rPr lang="en-AU" sz="1400" baseline="0">
                <a:solidFill>
                  <a:schemeClr val="tx1"/>
                </a:solidFill>
                <a:latin typeface="Calibri" pitchFamily="34" charset="0"/>
              </a:rPr>
              <a:t>Prep</a:t>
            </a:r>
          </a:p>
        </p:txBody>
      </p:sp>
      <p:cxnSp>
        <p:nvCxnSpPr>
          <p:cNvPr id="38" name="Straight Arrow Connector 50"/>
          <p:cNvCxnSpPr>
            <a:cxnSpLocks noChangeShapeType="1"/>
          </p:cNvCxnSpPr>
          <p:nvPr/>
        </p:nvCxnSpPr>
        <p:spPr bwMode="auto">
          <a:xfrm>
            <a:off x="221084" y="1576435"/>
            <a:ext cx="3833812" cy="1587"/>
          </a:xfrm>
          <a:prstGeom prst="straightConnector1">
            <a:avLst/>
          </a:prstGeom>
          <a:noFill/>
          <a:ln w="12700" algn="ctr">
            <a:solidFill>
              <a:srgbClr val="C0C0C0"/>
            </a:solidFill>
            <a:round/>
            <a:headEnd/>
            <a:tailEnd type="arrow" w="med" len="med"/>
          </a:ln>
        </p:spPr>
      </p:cxnSp>
      <p:cxnSp>
        <p:nvCxnSpPr>
          <p:cNvPr id="39" name="Straight Arrow Connector 52"/>
          <p:cNvCxnSpPr>
            <a:cxnSpLocks noChangeShapeType="1"/>
          </p:cNvCxnSpPr>
          <p:nvPr/>
        </p:nvCxnSpPr>
        <p:spPr bwMode="auto">
          <a:xfrm>
            <a:off x="5405860" y="1576435"/>
            <a:ext cx="3468687" cy="1587"/>
          </a:xfrm>
          <a:prstGeom prst="straightConnector1">
            <a:avLst/>
          </a:prstGeom>
          <a:noFill/>
          <a:ln w="12700" algn="ctr">
            <a:solidFill>
              <a:srgbClr val="C0C0C0"/>
            </a:solidFill>
            <a:round/>
            <a:headEnd/>
            <a:tailEnd type="arrow" w="med" len="med"/>
          </a:ln>
        </p:spPr>
      </p:cxnSp>
      <p:sp>
        <p:nvSpPr>
          <p:cNvPr id="40" name="TextBox 54"/>
          <p:cNvSpPr txBox="1">
            <a:spLocks noChangeArrowheads="1"/>
          </p:cNvSpPr>
          <p:nvPr/>
        </p:nvSpPr>
        <p:spPr bwMode="auto">
          <a:xfrm>
            <a:off x="732259" y="1138283"/>
            <a:ext cx="7996237" cy="400050"/>
          </a:xfrm>
          <a:prstGeom prst="rect">
            <a:avLst/>
          </a:prstGeom>
          <a:noFill/>
          <a:ln w="9525">
            <a:noFill/>
            <a:miter lim="800000"/>
            <a:headEnd/>
            <a:tailEnd/>
          </a:ln>
        </p:spPr>
        <p:txBody>
          <a:bodyPr>
            <a:spAutoFit/>
          </a:bodyPr>
          <a:lstStyle/>
          <a:p>
            <a:pPr>
              <a:buNone/>
              <a:tabLst>
                <a:tab pos="3429000" algn="l"/>
                <a:tab pos="5486400" algn="l"/>
              </a:tabLst>
            </a:pPr>
            <a:r>
              <a:rPr lang="en-AU" sz="2000" baseline="0" dirty="0">
                <a:solidFill>
                  <a:schemeClr val="tx1"/>
                </a:solidFill>
                <a:latin typeface="Calibri" pitchFamily="34" charset="0"/>
              </a:rPr>
              <a:t>Week 1</a:t>
            </a:r>
            <a:r>
              <a:rPr lang="en-AU" sz="2000" baseline="0" dirty="0" smtClean="0">
                <a:solidFill>
                  <a:schemeClr val="tx1"/>
                </a:solidFill>
                <a:latin typeface="Calibri" pitchFamily="34" charset="0"/>
              </a:rPr>
              <a:t> 	…	Week </a:t>
            </a:r>
            <a:r>
              <a:rPr lang="en-AU" sz="2000" baseline="0" dirty="0">
                <a:solidFill>
                  <a:schemeClr val="tx1"/>
                </a:solidFill>
                <a:latin typeface="Calibri" pitchFamily="34" charset="0"/>
              </a:rPr>
              <a:t>2</a:t>
            </a:r>
            <a:endParaRPr lang="en-AU" sz="2000" dirty="0">
              <a:solidFill>
                <a:schemeClr val="tx1"/>
              </a:solidFill>
              <a:latin typeface="Calibri" pitchFamily="34" charset="0"/>
            </a:endParaRPr>
          </a:p>
        </p:txBody>
      </p:sp>
      <p:sp>
        <p:nvSpPr>
          <p:cNvPr id="41" name="TextBox 40"/>
          <p:cNvSpPr txBox="1"/>
          <p:nvPr/>
        </p:nvSpPr>
        <p:spPr>
          <a:xfrm>
            <a:off x="257596" y="4899072"/>
            <a:ext cx="1131888"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Wednesday</a:t>
            </a:r>
            <a:endParaRPr lang="en-AU" sz="1800" dirty="0">
              <a:solidFill>
                <a:schemeClr val="accent3">
                  <a:lumMod val="65000"/>
                </a:schemeClr>
              </a:solidFill>
              <a:latin typeface="Calibri" pitchFamily="34" charset="0"/>
            </a:endParaRPr>
          </a:p>
        </p:txBody>
      </p:sp>
      <p:sp>
        <p:nvSpPr>
          <p:cNvPr id="42" name="TextBox 41"/>
          <p:cNvSpPr txBox="1"/>
          <p:nvPr/>
        </p:nvSpPr>
        <p:spPr>
          <a:xfrm>
            <a:off x="1535535" y="4899072"/>
            <a:ext cx="1131887"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Thursday</a:t>
            </a:r>
            <a:endParaRPr lang="en-AU" sz="1800" dirty="0">
              <a:solidFill>
                <a:schemeClr val="accent3">
                  <a:lumMod val="65000"/>
                </a:schemeClr>
              </a:solidFill>
              <a:latin typeface="Calibri" pitchFamily="34" charset="0"/>
            </a:endParaRPr>
          </a:p>
        </p:txBody>
      </p:sp>
      <p:sp>
        <p:nvSpPr>
          <p:cNvPr id="43" name="TextBox 42"/>
          <p:cNvSpPr txBox="1"/>
          <p:nvPr/>
        </p:nvSpPr>
        <p:spPr>
          <a:xfrm>
            <a:off x="2813471" y="4899072"/>
            <a:ext cx="1131888"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Friday</a:t>
            </a:r>
            <a:endParaRPr lang="en-AU" sz="1800" dirty="0">
              <a:solidFill>
                <a:schemeClr val="accent3">
                  <a:lumMod val="65000"/>
                </a:schemeClr>
              </a:solidFill>
              <a:latin typeface="Calibri" pitchFamily="34" charset="0"/>
            </a:endParaRPr>
          </a:p>
        </p:txBody>
      </p:sp>
      <p:sp>
        <p:nvSpPr>
          <p:cNvPr id="44" name="TextBox 43"/>
          <p:cNvSpPr txBox="1"/>
          <p:nvPr/>
        </p:nvSpPr>
        <p:spPr>
          <a:xfrm>
            <a:off x="4018385" y="4899072"/>
            <a:ext cx="1131887" cy="511175"/>
          </a:xfrm>
          <a:prstGeom prst="rect">
            <a:avLst/>
          </a:prstGeom>
          <a:noFill/>
        </p:spPr>
        <p:txBody>
          <a:bodyPr lIns="0" tIns="0" rIns="0" bIns="0"/>
          <a:lstStyle/>
          <a:p>
            <a:pPr>
              <a:spcBef>
                <a:spcPts val="0"/>
              </a:spcBef>
              <a:buNone/>
              <a:defRPr/>
            </a:pPr>
            <a:r>
              <a:rPr lang="en-AU" sz="1800" dirty="0">
                <a:solidFill>
                  <a:schemeClr val="accent3">
                    <a:lumMod val="65000"/>
                  </a:schemeClr>
                </a:solidFill>
                <a:latin typeface="Calibri" pitchFamily="34" charset="0"/>
              </a:rPr>
              <a:t>…</a:t>
            </a:r>
          </a:p>
        </p:txBody>
      </p:sp>
      <p:sp>
        <p:nvSpPr>
          <p:cNvPr id="45" name="TextBox 44"/>
          <p:cNvSpPr txBox="1"/>
          <p:nvPr/>
        </p:nvSpPr>
        <p:spPr>
          <a:xfrm>
            <a:off x="5259810" y="4899072"/>
            <a:ext cx="1131887"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Friday</a:t>
            </a:r>
            <a:endParaRPr lang="en-AU" sz="1800" dirty="0">
              <a:solidFill>
                <a:schemeClr val="accent3">
                  <a:lumMod val="65000"/>
                </a:schemeClr>
              </a:solidFill>
              <a:latin typeface="Calibri" pitchFamily="34" charset="0"/>
            </a:endParaRPr>
          </a:p>
        </p:txBody>
      </p:sp>
      <p:sp>
        <p:nvSpPr>
          <p:cNvPr id="46" name="TextBox 45"/>
          <p:cNvSpPr txBox="1"/>
          <p:nvPr/>
        </p:nvSpPr>
        <p:spPr>
          <a:xfrm>
            <a:off x="6537746" y="4899072"/>
            <a:ext cx="1131888"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Monday</a:t>
            </a:r>
            <a:endParaRPr lang="en-AU" sz="1800" dirty="0">
              <a:solidFill>
                <a:schemeClr val="accent3">
                  <a:lumMod val="65000"/>
                </a:schemeClr>
              </a:solidFill>
              <a:latin typeface="Calibri" pitchFamily="34" charset="0"/>
            </a:endParaRPr>
          </a:p>
        </p:txBody>
      </p:sp>
      <p:sp>
        <p:nvSpPr>
          <p:cNvPr id="47" name="TextBox 46"/>
          <p:cNvSpPr txBox="1"/>
          <p:nvPr/>
        </p:nvSpPr>
        <p:spPr>
          <a:xfrm>
            <a:off x="7742660" y="4899072"/>
            <a:ext cx="1131887"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Tuesday</a:t>
            </a:r>
            <a:endParaRPr lang="en-AU" sz="1800" dirty="0">
              <a:solidFill>
                <a:schemeClr val="accent3">
                  <a:lumMod val="65000"/>
                </a:schemeClr>
              </a:solidFill>
              <a:latin typeface="Calibri" pitchFamily="34" charset="0"/>
            </a:endParaRPr>
          </a:p>
        </p:txBody>
      </p:sp>
      <p:sp>
        <p:nvSpPr>
          <p:cNvPr id="51" name="TextBox 50"/>
          <p:cNvSpPr txBox="1"/>
          <p:nvPr/>
        </p:nvSpPr>
        <p:spPr>
          <a:xfrm>
            <a:off x="3118432" y="5415995"/>
            <a:ext cx="3162019" cy="584775"/>
          </a:xfrm>
          <a:prstGeom prst="rect">
            <a:avLst/>
          </a:prstGeom>
          <a:noFill/>
        </p:spPr>
        <p:txBody>
          <a:bodyPr wrap="none" rtlCol="0">
            <a:spAutoFit/>
          </a:bodyPr>
          <a:lstStyle/>
          <a:p>
            <a:pPr>
              <a:buNone/>
            </a:pPr>
            <a:r>
              <a:rPr lang="en-US" sz="3200" dirty="0" smtClean="0">
                <a:effectLst>
                  <a:glow rad="228600">
                    <a:schemeClr val="accent1">
                      <a:satMod val="175000"/>
                      <a:alpha val="40000"/>
                    </a:schemeClr>
                  </a:glow>
                </a:effectLst>
              </a:rPr>
              <a:t>What’s missing?</a:t>
            </a:r>
            <a:endParaRPr lang="en-US" sz="3200" dirty="0">
              <a:effectLst>
                <a:glow rad="228600">
                  <a:schemeClr val="accent1">
                    <a:satMod val="175000"/>
                    <a:alpha val="40000"/>
                  </a:schemeClr>
                </a:glow>
              </a:effectLst>
            </a:endParaRPr>
          </a:p>
        </p:txBody>
      </p:sp>
    </p:spTree>
    <p:extLst>
      <p:ext uri="{BB962C8B-B14F-4D97-AF65-F5344CB8AC3E}">
        <p14:creationId xmlns:p14="http://schemas.microsoft.com/office/powerpoint/2010/main" val="13861955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and Incremental</a:t>
            </a:r>
            <a:endParaRPr lang="en-US" dirty="0"/>
          </a:p>
        </p:txBody>
      </p:sp>
      <p:grpSp>
        <p:nvGrpSpPr>
          <p:cNvPr id="3" name="Group 11"/>
          <p:cNvGrpSpPr/>
          <p:nvPr/>
        </p:nvGrpSpPr>
        <p:grpSpPr>
          <a:xfrm>
            <a:off x="0" y="1819656"/>
            <a:ext cx="9150096" cy="4581144"/>
            <a:chOff x="0" y="1591056"/>
            <a:chExt cx="9150096" cy="4581144"/>
          </a:xfrm>
        </p:grpSpPr>
        <p:pic>
          <p:nvPicPr>
            <p:cNvPr id="5" name="Picture 4" descr="doc-17.jpg"/>
            <p:cNvPicPr>
              <a:picLocks noChangeAspect="1"/>
            </p:cNvPicPr>
            <p:nvPr/>
          </p:nvPicPr>
          <p:blipFill>
            <a:blip r:embed="rId3"/>
            <a:stretch>
              <a:fillRect/>
            </a:stretch>
          </p:blipFill>
          <p:spPr>
            <a:xfrm>
              <a:off x="0" y="1595628"/>
              <a:ext cx="3054096" cy="2290572"/>
            </a:xfrm>
            <a:prstGeom prst="rect">
              <a:avLst/>
            </a:prstGeom>
          </p:spPr>
        </p:pic>
        <p:pic>
          <p:nvPicPr>
            <p:cNvPr id="6" name="Picture 5" descr="doc-19.jpg"/>
            <p:cNvPicPr>
              <a:picLocks noChangeAspect="1"/>
            </p:cNvPicPr>
            <p:nvPr/>
          </p:nvPicPr>
          <p:blipFill>
            <a:blip r:embed="rId4"/>
            <a:stretch>
              <a:fillRect/>
            </a:stretch>
          </p:blipFill>
          <p:spPr>
            <a:xfrm>
              <a:off x="3041904" y="1591056"/>
              <a:ext cx="3054096" cy="2290572"/>
            </a:xfrm>
            <a:prstGeom prst="rect">
              <a:avLst/>
            </a:prstGeom>
          </p:spPr>
        </p:pic>
        <p:pic>
          <p:nvPicPr>
            <p:cNvPr id="7" name="Picture 6" descr="doc-20.jpg"/>
            <p:cNvPicPr>
              <a:picLocks noChangeAspect="1"/>
            </p:cNvPicPr>
            <p:nvPr/>
          </p:nvPicPr>
          <p:blipFill>
            <a:blip r:embed="rId5"/>
            <a:stretch>
              <a:fillRect/>
            </a:stretch>
          </p:blipFill>
          <p:spPr>
            <a:xfrm>
              <a:off x="6096000" y="1595628"/>
              <a:ext cx="3054096" cy="2290572"/>
            </a:xfrm>
            <a:prstGeom prst="rect">
              <a:avLst/>
            </a:prstGeom>
          </p:spPr>
        </p:pic>
        <p:pic>
          <p:nvPicPr>
            <p:cNvPr id="8" name="Picture 7" descr="doc-21.jpg"/>
            <p:cNvPicPr>
              <a:picLocks noChangeAspect="1"/>
            </p:cNvPicPr>
            <p:nvPr/>
          </p:nvPicPr>
          <p:blipFill>
            <a:blip r:embed="rId6"/>
            <a:stretch>
              <a:fillRect/>
            </a:stretch>
          </p:blipFill>
          <p:spPr>
            <a:xfrm>
              <a:off x="0" y="3881628"/>
              <a:ext cx="3054096" cy="2290572"/>
            </a:xfrm>
            <a:prstGeom prst="rect">
              <a:avLst/>
            </a:prstGeom>
          </p:spPr>
        </p:pic>
        <p:pic>
          <p:nvPicPr>
            <p:cNvPr id="9" name="Picture 8" descr="doc-22.jpg"/>
            <p:cNvPicPr>
              <a:picLocks noChangeAspect="1"/>
            </p:cNvPicPr>
            <p:nvPr/>
          </p:nvPicPr>
          <p:blipFill>
            <a:blip r:embed="rId7"/>
            <a:stretch>
              <a:fillRect/>
            </a:stretch>
          </p:blipFill>
          <p:spPr>
            <a:xfrm>
              <a:off x="3048000" y="3881628"/>
              <a:ext cx="3054096" cy="2290572"/>
            </a:xfrm>
            <a:prstGeom prst="rect">
              <a:avLst/>
            </a:prstGeom>
          </p:spPr>
        </p:pic>
        <p:pic>
          <p:nvPicPr>
            <p:cNvPr id="10" name="Picture 9" descr="doc-23.jpg"/>
            <p:cNvPicPr>
              <a:picLocks noChangeAspect="1"/>
            </p:cNvPicPr>
            <p:nvPr/>
          </p:nvPicPr>
          <p:blipFill>
            <a:blip r:embed="rId8"/>
            <a:stretch>
              <a:fillRect/>
            </a:stretch>
          </p:blipFill>
          <p:spPr>
            <a:xfrm>
              <a:off x="6089904" y="3881628"/>
              <a:ext cx="3054096" cy="2290572"/>
            </a:xfrm>
            <a:prstGeom prst="rect">
              <a:avLst/>
            </a:prstGeom>
          </p:spPr>
        </p:pic>
      </p:gr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Pigs and Chickens</a:t>
            </a:r>
            <a:endParaRPr lang="en-US" dirty="0"/>
          </a:p>
        </p:txBody>
      </p:sp>
      <p:pic>
        <p:nvPicPr>
          <p:cNvPr id="5" name="Picture 4"/>
          <p:cNvPicPr>
            <a:picLocks noChangeAspect="1"/>
          </p:cNvPicPr>
          <p:nvPr/>
        </p:nvPicPr>
        <p:blipFill>
          <a:blip r:embed="rId3"/>
          <a:stretch>
            <a:fillRect/>
          </a:stretch>
        </p:blipFill>
        <p:spPr>
          <a:xfrm>
            <a:off x="152400" y="1676400"/>
            <a:ext cx="8947727" cy="3149600"/>
          </a:xfrm>
          <a:prstGeom prst="rect">
            <a:avLst/>
          </a:prstGeom>
        </p:spPr>
      </p:pic>
      <p:sp>
        <p:nvSpPr>
          <p:cNvPr id="6" name="TextBox 5"/>
          <p:cNvSpPr txBox="1"/>
          <p:nvPr/>
        </p:nvSpPr>
        <p:spPr>
          <a:xfrm>
            <a:off x="381000" y="5638800"/>
            <a:ext cx="7696200" cy="307777"/>
          </a:xfrm>
          <a:prstGeom prst="rect">
            <a:avLst/>
          </a:prstGeom>
          <a:noFill/>
        </p:spPr>
        <p:txBody>
          <a:bodyPr wrap="square" rtlCol="0">
            <a:spAutoFit/>
          </a:bodyPr>
          <a:lstStyle/>
          <a:p>
            <a:pPr algn="ctr">
              <a:buNone/>
            </a:pPr>
            <a:r>
              <a:rPr lang="en-US" sz="1400" i="1" dirty="0" smtClean="0"/>
              <a:t>From http://www.implementingscrum.com/2006/09/11/the-classic-story-of-the-pig-and-chicken/</a:t>
            </a:r>
            <a:endParaRPr lang="en-US" sz="1400" i="1"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Stand-Up</a:t>
            </a:r>
            <a:endParaRPr lang="en-US" dirty="0"/>
          </a:p>
        </p:txBody>
      </p:sp>
      <p:pic>
        <p:nvPicPr>
          <p:cNvPr id="6" name="Picture 5" descr="5b.jpg"/>
          <p:cNvPicPr>
            <a:picLocks noChangeAspect="1"/>
          </p:cNvPicPr>
          <p:nvPr/>
        </p:nvPicPr>
        <p:blipFill>
          <a:blip r:embed="rId3">
            <a:clrChange>
              <a:clrFrom>
                <a:srgbClr val="FFFFFF"/>
              </a:clrFrom>
              <a:clrTo>
                <a:srgbClr val="FFFFFF">
                  <a:alpha val="0"/>
                </a:srgbClr>
              </a:clrTo>
            </a:clrChange>
          </a:blip>
          <a:stretch>
            <a:fillRect/>
          </a:stretch>
        </p:blipFill>
        <p:spPr>
          <a:xfrm>
            <a:off x="0" y="609600"/>
            <a:ext cx="9144000" cy="6263816"/>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_scene.jpg"/>
          <p:cNvPicPr>
            <a:picLocks noChangeAspect="1"/>
          </p:cNvPicPr>
          <p:nvPr/>
        </p:nvPicPr>
        <p:blipFill>
          <a:blip r:embed="rId3">
            <a:clrChange>
              <a:clrFrom>
                <a:srgbClr val="FEFEFE"/>
              </a:clrFrom>
              <a:clrTo>
                <a:srgbClr val="FEFEFE">
                  <a:alpha val="0"/>
                </a:srgbClr>
              </a:clrTo>
            </a:clrChange>
          </a:blip>
          <a:stretch>
            <a:fillRect/>
          </a:stretch>
        </p:blipFill>
        <p:spPr>
          <a:xfrm>
            <a:off x="0" y="351169"/>
            <a:ext cx="9144000" cy="6506831"/>
          </a:xfrm>
          <a:prstGeom prst="rect">
            <a:avLst/>
          </a:prstGeom>
        </p:spPr>
      </p:pic>
      <p:sp>
        <p:nvSpPr>
          <p:cNvPr id="2" name="Title 1"/>
          <p:cNvSpPr>
            <a:spLocks noGrp="1"/>
          </p:cNvSpPr>
          <p:nvPr>
            <p:ph type="title"/>
          </p:nvPr>
        </p:nvSpPr>
        <p:spPr/>
        <p:txBody>
          <a:bodyPr/>
          <a:lstStyle/>
          <a:p>
            <a:r>
              <a:rPr lang="en-US" dirty="0" smtClean="0"/>
              <a:t>Team Room: Open Conversations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a:t>
            </a:r>
            <a:endParaRPr lang="en-US" dirty="0"/>
          </a:p>
        </p:txBody>
      </p:sp>
      <p:pic>
        <p:nvPicPr>
          <p:cNvPr id="4" name="Picture 3"/>
          <p:cNvPicPr>
            <a:picLocks noChangeAspect="1"/>
          </p:cNvPicPr>
          <p:nvPr/>
        </p:nvPicPr>
        <p:blipFill>
          <a:blip r:embed="rId3"/>
          <a:stretch>
            <a:fillRect/>
          </a:stretch>
        </p:blipFill>
        <p:spPr>
          <a:xfrm>
            <a:off x="762000" y="1320921"/>
            <a:ext cx="7620000" cy="3784479"/>
          </a:xfrm>
          <a:prstGeom prst="rect">
            <a:avLst/>
          </a:prstGeom>
        </p:spPr>
      </p:pic>
      <p:sp>
        <p:nvSpPr>
          <p:cNvPr id="5" name="TextBox 4"/>
          <p:cNvSpPr txBox="1"/>
          <p:nvPr/>
        </p:nvSpPr>
        <p:spPr>
          <a:xfrm>
            <a:off x="574257" y="5638800"/>
            <a:ext cx="8224264" cy="566309"/>
          </a:xfrm>
          <a:prstGeom prst="rect">
            <a:avLst/>
          </a:prstGeom>
          <a:noFill/>
        </p:spPr>
        <p:txBody>
          <a:bodyPr wrap="none" rtlCol="0">
            <a:spAutoFit/>
          </a:bodyPr>
          <a:lstStyle/>
          <a:p>
            <a:pPr algn="ctr">
              <a:buNone/>
            </a:pPr>
            <a:r>
              <a:rPr lang="en-US" sz="1400" dirty="0" smtClean="0"/>
              <a:t>Diagram from </a:t>
            </a:r>
            <a:r>
              <a:rPr lang="en-US" sz="1400" dirty="0" err="1" smtClean="0"/>
              <a:t>Bizbodz.com</a:t>
            </a:r>
            <a:r>
              <a:rPr lang="en-US" sz="1400" dirty="0" smtClean="0"/>
              <a:t> at</a:t>
            </a:r>
          </a:p>
          <a:p>
            <a:pPr algn="ctr">
              <a:buNone/>
            </a:pPr>
            <a:r>
              <a:rPr lang="en-US" sz="1400" dirty="0" smtClean="0"/>
              <a:t>http://www.bizbodz.com/Business-Improvement/Lean/Value-stream-mapping-how-to-guide-part-2.asp</a:t>
            </a:r>
            <a:endParaRPr lang="en-US" sz="14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6138446"/>
            <a:ext cx="7620000" cy="338554"/>
          </a:xfrm>
          <a:prstGeom prst="rect">
            <a:avLst/>
          </a:prstGeom>
        </p:spPr>
        <p:txBody>
          <a:bodyPr wrap="square">
            <a:spAutoFit/>
          </a:bodyPr>
          <a:lstStyle/>
          <a:p>
            <a:pPr algn="ctr">
              <a:buNone/>
            </a:pPr>
            <a:r>
              <a:rPr lang="en-US" sz="1600" i="1" dirty="0" smtClean="0">
                <a:solidFill>
                  <a:schemeClr val="bg1">
                    <a:lumMod val="50000"/>
                  </a:schemeClr>
                </a:solidFill>
              </a:rPr>
              <a:t>http://www.thekua.com/rant/wp-content/uploads/2006/03/StarTechnique.gif</a:t>
            </a:r>
            <a:endParaRPr lang="en-US" sz="1600" i="1" dirty="0">
              <a:solidFill>
                <a:schemeClr val="bg1">
                  <a:lumMod val="50000"/>
                </a:schemeClr>
              </a:solidFill>
            </a:endParaRPr>
          </a:p>
        </p:txBody>
      </p:sp>
      <p:pic>
        <p:nvPicPr>
          <p:cNvPr id="6" name="Picture 5" descr="18a.jpg"/>
          <p:cNvPicPr>
            <a:picLocks noChangeAspect="1"/>
          </p:cNvPicPr>
          <p:nvPr/>
        </p:nvPicPr>
        <p:blipFill>
          <a:blip r:embed="rId3"/>
          <a:stretch>
            <a:fillRect/>
          </a:stretch>
        </p:blipFill>
        <p:spPr>
          <a:xfrm>
            <a:off x="1219200" y="762000"/>
            <a:ext cx="6858000" cy="5264727"/>
          </a:xfrm>
          <a:prstGeom prst="rect">
            <a:avLst/>
          </a:prstGeom>
        </p:spPr>
      </p:pic>
      <p:sp>
        <p:nvSpPr>
          <p:cNvPr id="7" name="Rectangle 6"/>
          <p:cNvSpPr/>
          <p:nvPr/>
        </p:nvSpPr>
        <p:spPr>
          <a:xfrm>
            <a:off x="1828800" y="1676400"/>
            <a:ext cx="5715000" cy="3711786"/>
          </a:xfrm>
          <a:prstGeom prst="rect">
            <a:avLst/>
          </a:prstGeom>
          <a:solidFill>
            <a:srgbClr val="FFFFFF"/>
          </a:solidFill>
          <a:effectLst>
            <a:glow rad="228600">
              <a:schemeClr val="accent5">
                <a:alpha val="75000"/>
              </a:schemeClr>
            </a:glow>
          </a:effectLst>
        </p:spPr>
        <p:txBody>
          <a:bodyPr wrap="square">
            <a:spAutoFit/>
          </a:bodyPr>
          <a:lstStyle/>
          <a:p>
            <a:pPr>
              <a:buNone/>
            </a:pPr>
            <a:r>
              <a:rPr lang="en-US" sz="2800" dirty="0" smtClean="0"/>
              <a:t>“…a well-run retrospective can help members of a community understand the need for improvement, and motivate them to change how they go about their work.”</a:t>
            </a:r>
          </a:p>
          <a:p>
            <a:pPr>
              <a:buNone/>
            </a:pPr>
            <a:endParaRPr lang="en-US" sz="2800" dirty="0" smtClean="0"/>
          </a:p>
          <a:p>
            <a:pPr algn="r">
              <a:buNone/>
            </a:pPr>
            <a:r>
              <a:rPr lang="en-US" sz="2800" dirty="0" smtClean="0"/>
              <a:t>Norm </a:t>
            </a:r>
            <a:r>
              <a:rPr lang="en-US" sz="2800" dirty="0" err="1" smtClean="0"/>
              <a:t>Kerth</a:t>
            </a:r>
            <a:endParaRPr lang="en-US" sz="2800" dirty="0"/>
          </a:p>
        </p:txBody>
      </p:sp>
      <p:sp>
        <p:nvSpPr>
          <p:cNvPr id="8" name="Rectangle 7"/>
          <p:cNvSpPr/>
          <p:nvPr/>
        </p:nvSpPr>
        <p:spPr>
          <a:xfrm>
            <a:off x="1295400" y="1371600"/>
            <a:ext cx="6629400" cy="4339650"/>
          </a:xfrm>
          <a:prstGeom prst="rect">
            <a:avLst/>
          </a:prstGeom>
          <a:solidFill>
            <a:srgbClr val="FFFFFF"/>
          </a:solidFill>
          <a:effectLst>
            <a:glow rad="228600">
              <a:schemeClr val="accent5">
                <a:alpha val="75000"/>
              </a:schemeClr>
            </a:glow>
          </a:effectLst>
        </p:spPr>
        <p:txBody>
          <a:bodyPr wrap="square">
            <a:spAutoFit/>
          </a:bodyPr>
          <a:lstStyle/>
          <a:p>
            <a:pPr>
              <a:buNone/>
            </a:pPr>
            <a:r>
              <a:rPr lang="en-US" sz="3000" dirty="0" smtClean="0">
                <a:latin typeface="Calibri" pitchFamily="34" charset="0"/>
                <a:cs typeface="Calibri" pitchFamily="34" charset="0"/>
              </a:rPr>
              <a:t>“Whether you are using Agile methods or more traditional incremental or iterative development, your team has an opportunity to reflect at the end of every increment and identify changes and improvements that will increase the quality of the product and the work life of team members.”</a:t>
            </a:r>
          </a:p>
          <a:p>
            <a:pPr algn="r">
              <a:buNone/>
            </a:pPr>
            <a:r>
              <a:rPr lang="en-US" sz="3000" dirty="0" smtClean="0">
                <a:latin typeface="Calibri" pitchFamily="34" charset="0"/>
                <a:cs typeface="Calibri" pitchFamily="34" charset="0"/>
              </a:rPr>
              <a:t>Esther Derby and Diana Larsen</a:t>
            </a:r>
            <a:endParaRPr lang="en-US" sz="3000" dirty="0">
              <a:latin typeface="Calibri" pitchFamily="34" charset="0"/>
              <a:cs typeface="Calibri" pitchFamily="34" charset="0"/>
            </a:endParaRPr>
          </a:p>
        </p:txBody>
      </p:sp>
      <p:sp>
        <p:nvSpPr>
          <p:cNvPr id="5" name="Title 4"/>
          <p:cNvSpPr>
            <a:spLocks noGrp="1"/>
          </p:cNvSpPr>
          <p:nvPr>
            <p:ph type="title"/>
          </p:nvPr>
        </p:nvSpPr>
        <p:spPr/>
        <p:txBody>
          <a:bodyPr/>
          <a:lstStyle/>
          <a:p>
            <a:r>
              <a:rPr lang="en-US" dirty="0"/>
              <a:t>Retrospectives</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1000"/>
                                        <p:tgtEl>
                                          <p:spTgt spid="8"/>
                                        </p:tgtEl>
                                      </p:cBhvr>
                                    </p:animEffect>
                                    <p:set>
                                      <p:cBhvr>
                                        <p:cTn id="20"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Meetings</a:t>
            </a:r>
            <a:endParaRPr lang="en-US" dirty="0"/>
          </a:p>
        </p:txBody>
      </p:sp>
      <p:pic>
        <p:nvPicPr>
          <p:cNvPr id="9" name="Picture 8" descr="AgFu-02-AC-color-02.jpg"/>
          <p:cNvPicPr>
            <a:picLocks noChangeAspect="1"/>
          </p:cNvPicPr>
          <p:nvPr/>
        </p:nvPicPr>
        <p:blipFill>
          <a:blip r:embed="rId3">
            <a:clrChange>
              <a:clrFrom>
                <a:srgbClr val="FFFFFF"/>
              </a:clrFrom>
              <a:clrTo>
                <a:srgbClr val="FFFFFF">
                  <a:alpha val="0"/>
                </a:srgbClr>
              </a:clrTo>
            </a:clrChange>
          </a:blip>
          <a:stretch>
            <a:fillRect/>
          </a:stretch>
        </p:blipFill>
        <p:spPr>
          <a:xfrm>
            <a:off x="838200" y="914400"/>
            <a:ext cx="3657600" cy="2743200"/>
          </a:xfrm>
          <a:prstGeom prst="rect">
            <a:avLst/>
          </a:prstGeom>
        </p:spPr>
      </p:pic>
      <p:pic>
        <p:nvPicPr>
          <p:cNvPr id="10" name="Picture 9" descr="AgFu-02-AC-color-03.jpg"/>
          <p:cNvPicPr>
            <a:picLocks noChangeAspect="1"/>
          </p:cNvPicPr>
          <p:nvPr/>
        </p:nvPicPr>
        <p:blipFill>
          <a:blip r:embed="rId4">
            <a:clrChange>
              <a:clrFrom>
                <a:srgbClr val="FFFFFF"/>
              </a:clrFrom>
              <a:clrTo>
                <a:srgbClr val="FFFFFF">
                  <a:alpha val="0"/>
                </a:srgbClr>
              </a:clrTo>
            </a:clrChange>
          </a:blip>
          <a:stretch>
            <a:fillRect/>
          </a:stretch>
        </p:blipFill>
        <p:spPr>
          <a:xfrm>
            <a:off x="2743200" y="2057400"/>
            <a:ext cx="3657600" cy="2743200"/>
          </a:xfrm>
          <a:prstGeom prst="rect">
            <a:avLst/>
          </a:prstGeom>
        </p:spPr>
      </p:pic>
      <p:pic>
        <p:nvPicPr>
          <p:cNvPr id="11" name="Picture 10" descr="AgFu-02-AC-color-11.jpg"/>
          <p:cNvPicPr>
            <a:picLocks noChangeAspect="1"/>
          </p:cNvPicPr>
          <p:nvPr/>
        </p:nvPicPr>
        <p:blipFill>
          <a:blip r:embed="rId5">
            <a:clrChange>
              <a:clrFrom>
                <a:srgbClr val="FFFFFF"/>
              </a:clrFrom>
              <a:clrTo>
                <a:srgbClr val="FFFFFF">
                  <a:alpha val="0"/>
                </a:srgbClr>
              </a:clrTo>
            </a:clrChange>
          </a:blip>
          <a:stretch>
            <a:fillRect/>
          </a:stretch>
        </p:blipFill>
        <p:spPr>
          <a:xfrm>
            <a:off x="4419600" y="3200400"/>
            <a:ext cx="3657600" cy="27432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10" presetClass="exit" presetSubtype="0" fill="hold" nodeType="withEffect">
                                  <p:stCondLst>
                                    <p:cond delay="0"/>
                                  </p:stCondLst>
                                  <p:childTnLst>
                                    <p:animEffect transition="out" filter="fade">
                                      <p:cBhvr>
                                        <p:cTn id="13" dur="1000"/>
                                        <p:tgtEl>
                                          <p:spTgt spid="9"/>
                                        </p:tgtEl>
                                      </p:cBhvr>
                                    </p:animEffect>
                                    <p:set>
                                      <p:cBhvr>
                                        <p:cTn id="14" dur="1" fill="hold">
                                          <p:stCondLst>
                                            <p:cond delay="999"/>
                                          </p:stCondLst>
                                        </p:cTn>
                                        <p:tgtEl>
                                          <p:spTgt spid="9"/>
                                        </p:tgtEl>
                                        <p:attrNameLst>
                                          <p:attrName>style.visibility</p:attrName>
                                        </p:attrNameLst>
                                      </p:cBhvr>
                                      <p:to>
                                        <p:strVal val="hidden"/>
                                      </p:to>
                                    </p:se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10" presetClass="exit" presetSubtype="0" fill="hold" nodeType="withEffect">
                                  <p:stCondLst>
                                    <p:cond delay="0"/>
                                  </p:stCondLst>
                                  <p:childTnLst>
                                    <p:animEffect transition="out" filter="fade">
                                      <p:cBhvr>
                                        <p:cTn id="20" dur="1000"/>
                                        <p:tgtEl>
                                          <p:spTgt spid="10"/>
                                        </p:tgtEl>
                                      </p:cBhvr>
                                    </p:animEffect>
                                    <p:set>
                                      <p:cBhvr>
                                        <p:cTn id="21" dur="1" fill="hold">
                                          <p:stCondLst>
                                            <p:cond delay="999"/>
                                          </p:stCondLst>
                                        </p:cTn>
                                        <p:tgtEl>
                                          <p:spTgt spid="1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10" presetClass="exit" presetSubtype="0" fill="hold" nodeType="withEffect">
                                  <p:stCondLst>
                                    <p:cond delay="0"/>
                                  </p:stCondLst>
                                  <p:childTnLst>
                                    <p:animEffect transition="out" filter="fade">
                                      <p:cBhvr>
                                        <p:cTn id="28" dur="1000"/>
                                        <p:tgtEl>
                                          <p:spTgt spid="11"/>
                                        </p:tgtEl>
                                      </p:cBhvr>
                                    </p:animEffect>
                                    <p:set>
                                      <p:cBhvr>
                                        <p:cTn id="29" dur="1" fill="hold">
                                          <p:stCondLst>
                                            <p:cond delay="9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childTnLst>
                                </p:cTn>
                              </p:par>
                              <p:par>
                                <p:cTn id="35" presetID="10" presetClass="exit" presetSubtype="0" fill="hold" nodeType="withEffect">
                                  <p:stCondLst>
                                    <p:cond delay="0"/>
                                  </p:stCondLst>
                                  <p:childTnLst>
                                    <p:animEffect transition="out" filter="fade">
                                      <p:cBhvr>
                                        <p:cTn id="36" dur="1000"/>
                                        <p:tgtEl>
                                          <p:spTgt spid="9"/>
                                        </p:tgtEl>
                                      </p:cBhvr>
                                    </p:animEffect>
                                    <p:set>
                                      <p:cBhvr>
                                        <p:cTn id="37" dur="1" fill="hold">
                                          <p:stCondLst>
                                            <p:cond delay="9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10" presetClass="exit" presetSubtype="0" fill="hold" nodeType="withEffect">
                                  <p:stCondLst>
                                    <p:cond delay="0"/>
                                  </p:stCondLst>
                                  <p:childTnLst>
                                    <p:animEffect transition="out" filter="fade">
                                      <p:cBhvr>
                                        <p:cTn id="44" dur="1000"/>
                                        <p:tgtEl>
                                          <p:spTgt spid="10"/>
                                        </p:tgtEl>
                                      </p:cBhvr>
                                    </p:animEffect>
                                    <p:set>
                                      <p:cBhvr>
                                        <p:cTn id="45"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Planning</a:t>
            </a:r>
            <a:endParaRPr lang="en-US" sz="4000" dirty="0"/>
          </a:p>
        </p:txBody>
      </p:sp>
    </p:spTree>
    <p:extLst>
      <p:ext uri="{BB962C8B-B14F-4D97-AF65-F5344CB8AC3E}">
        <p14:creationId xmlns:p14="http://schemas.microsoft.com/office/powerpoint/2010/main" val="9345031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243" name="Oval 91"/>
          <p:cNvSpPr>
            <a:spLocks noChangeArrowheads="1"/>
          </p:cNvSpPr>
          <p:nvPr/>
        </p:nvSpPr>
        <p:spPr bwMode="auto">
          <a:xfrm>
            <a:off x="6010275" y="1268412"/>
            <a:ext cx="2809875" cy="2160588"/>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1828800"/>
          <a:lstStyle/>
          <a:p>
            <a:pPr algn="ctr" eaLnBrk="0" hangingPunct="0">
              <a:spcBef>
                <a:spcPct val="0"/>
              </a:spcBef>
              <a:spcAft>
                <a:spcPct val="0"/>
              </a:spcAft>
              <a:buFontTx/>
              <a:buNone/>
            </a:pPr>
            <a:r>
              <a:rPr lang="en-GB" sz="1600" b="1" dirty="0" smtClean="0">
                <a:solidFill>
                  <a:srgbClr val="5A007D"/>
                </a:solidFill>
              </a:rPr>
              <a:t>Testing</a:t>
            </a:r>
            <a:endParaRPr lang="en-GB" sz="1600" b="1" dirty="0">
              <a:solidFill>
                <a:srgbClr val="5A007D"/>
              </a:solidFill>
            </a:endParaRPr>
          </a:p>
        </p:txBody>
      </p:sp>
      <p:sp>
        <p:nvSpPr>
          <p:cNvPr id="561239" name="Oval 87"/>
          <p:cNvSpPr>
            <a:spLocks noChangeArrowheads="1"/>
          </p:cNvSpPr>
          <p:nvPr/>
        </p:nvSpPr>
        <p:spPr bwMode="auto">
          <a:xfrm>
            <a:off x="3060700" y="4500570"/>
            <a:ext cx="3024188" cy="1906588"/>
          </a:xfrm>
          <a:prstGeom prst="ellipse">
            <a:avLst/>
          </a:prstGeom>
          <a:solidFill>
            <a:srgbClr val="FFCC00">
              <a:alpha val="20000"/>
            </a:srgbClr>
          </a:solidFill>
          <a:ln w="38100" algn="ctr">
            <a:solidFill>
              <a:srgbClr val="FF9900"/>
            </a:solidFill>
            <a:prstDash val="sysDot"/>
            <a:round/>
            <a:headEnd/>
            <a:tailEnd/>
          </a:ln>
          <a:effectLst/>
        </p:spPr>
        <p:txBody>
          <a:bodyPr wrap="none" lIns="0" tIns="1080000" rIns="0" bIns="0"/>
          <a:lstStyle/>
          <a:p>
            <a:pPr algn="ctr" eaLnBrk="0" hangingPunct="0">
              <a:spcBef>
                <a:spcPct val="0"/>
              </a:spcBef>
              <a:spcAft>
                <a:spcPct val="0"/>
              </a:spcAft>
              <a:buFontTx/>
              <a:buNone/>
            </a:pPr>
            <a:endParaRPr lang="en-GB" sz="2000" b="1" dirty="0">
              <a:solidFill>
                <a:srgbClr val="5A007D"/>
              </a:solidFill>
            </a:endParaRPr>
          </a:p>
          <a:p>
            <a:pPr algn="ctr" eaLnBrk="0" hangingPunct="0">
              <a:spcBef>
                <a:spcPct val="0"/>
              </a:spcBef>
              <a:spcAft>
                <a:spcPct val="0"/>
              </a:spcAft>
              <a:buFontTx/>
              <a:buNone/>
            </a:pPr>
            <a:r>
              <a:rPr lang="en-GB" sz="1600" b="1" dirty="0">
                <a:solidFill>
                  <a:srgbClr val="5A007D"/>
                </a:solidFill>
              </a:rPr>
              <a:t>Tech Huddle</a:t>
            </a:r>
          </a:p>
        </p:txBody>
      </p:sp>
      <p:sp>
        <p:nvSpPr>
          <p:cNvPr id="561163" name="Oval 11"/>
          <p:cNvSpPr>
            <a:spLocks noChangeArrowheads="1"/>
          </p:cNvSpPr>
          <p:nvPr/>
        </p:nvSpPr>
        <p:spPr bwMode="auto">
          <a:xfrm>
            <a:off x="3419475" y="2852738"/>
            <a:ext cx="2305050" cy="1411287"/>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0" anchor="ctr"/>
          <a:lstStyle/>
          <a:p>
            <a:pPr algn="ctr" eaLnBrk="0" hangingPunct="0">
              <a:spcBef>
                <a:spcPct val="0"/>
              </a:spcBef>
              <a:spcAft>
                <a:spcPct val="0"/>
              </a:spcAft>
              <a:buFontTx/>
              <a:buNone/>
            </a:pPr>
            <a:r>
              <a:rPr lang="en-GB" sz="1600" b="1">
                <a:solidFill>
                  <a:srgbClr val="5A007D"/>
                </a:solidFill>
              </a:rPr>
              <a:t>Project Manager</a:t>
            </a:r>
          </a:p>
        </p:txBody>
      </p:sp>
      <p:sp>
        <p:nvSpPr>
          <p:cNvPr id="561169" name="Oval 17"/>
          <p:cNvSpPr>
            <a:spLocks noChangeArrowheads="1"/>
          </p:cNvSpPr>
          <p:nvPr/>
        </p:nvSpPr>
        <p:spPr bwMode="auto">
          <a:xfrm>
            <a:off x="2771775" y="3629025"/>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Iteration </a:t>
            </a:r>
          </a:p>
          <a:p>
            <a:pPr algn="ctr" eaLnBrk="0" hangingPunct="0">
              <a:spcBef>
                <a:spcPct val="0"/>
              </a:spcBef>
              <a:spcAft>
                <a:spcPct val="0"/>
              </a:spcAft>
              <a:buFontTx/>
              <a:buNone/>
            </a:pPr>
            <a:r>
              <a:rPr lang="en-GB" sz="1200" b="1">
                <a:solidFill>
                  <a:srgbClr val="5A007D"/>
                </a:solidFill>
              </a:rPr>
              <a:t>Managers</a:t>
            </a:r>
          </a:p>
        </p:txBody>
      </p:sp>
      <p:grpSp>
        <p:nvGrpSpPr>
          <p:cNvPr id="2" name="Group 46"/>
          <p:cNvGrpSpPr>
            <a:grpSpLocks/>
          </p:cNvGrpSpPr>
          <p:nvPr/>
        </p:nvGrpSpPr>
        <p:grpSpPr bwMode="auto">
          <a:xfrm>
            <a:off x="395288" y="3595688"/>
            <a:ext cx="2809875" cy="2160587"/>
            <a:chOff x="656" y="2550"/>
            <a:chExt cx="1770" cy="1361"/>
          </a:xfrm>
        </p:grpSpPr>
        <p:sp>
          <p:nvSpPr>
            <p:cNvPr id="561159" name="Oval 7"/>
            <p:cNvSpPr>
              <a:spLocks noChangeArrowheads="1"/>
            </p:cNvSpPr>
            <p:nvPr/>
          </p:nvSpPr>
          <p:spPr bwMode="auto">
            <a:xfrm>
              <a:off x="656" y="2550"/>
              <a:ext cx="1770" cy="1361"/>
            </a:xfrm>
            <a:prstGeom prst="ellipse">
              <a:avLst/>
            </a:prstGeom>
            <a:solidFill>
              <a:srgbClr val="FFCC00">
                <a:alpha val="20000"/>
              </a:srgbClr>
            </a:solidFill>
            <a:ln w="38100" algn="ctr">
              <a:solidFill>
                <a:srgbClr val="FF9900"/>
              </a:solidFill>
              <a:prstDash val="sysDot"/>
              <a:round/>
              <a:headEnd/>
              <a:tailEnd/>
            </a:ln>
            <a:effectLst/>
          </p:spPr>
          <p:txBody>
            <a:bodyPr wrap="none" lIns="0" tIns="1080000" rIns="0" bIns="0"/>
            <a:lstStyle/>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r>
                <a:rPr lang="en-GB" sz="1600" b="1">
                  <a:solidFill>
                    <a:srgbClr val="5A007D"/>
                  </a:solidFill>
                </a:rPr>
                <a:t>Teams</a:t>
              </a:r>
            </a:p>
          </p:txBody>
        </p:sp>
        <p:sp>
          <p:nvSpPr>
            <p:cNvPr id="561176" name="Oval 24"/>
            <p:cNvSpPr>
              <a:spLocks noChangeArrowheads="1"/>
            </p:cNvSpPr>
            <p:nvPr/>
          </p:nvSpPr>
          <p:spPr bwMode="auto">
            <a:xfrm>
              <a:off x="929" y="2935"/>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Staffing</a:t>
              </a:r>
            </a:p>
          </p:txBody>
        </p:sp>
        <p:sp>
          <p:nvSpPr>
            <p:cNvPr id="561177" name="Oval 25"/>
            <p:cNvSpPr>
              <a:spLocks noChangeArrowheads="1"/>
            </p:cNvSpPr>
            <p:nvPr/>
          </p:nvSpPr>
          <p:spPr bwMode="auto">
            <a:xfrm>
              <a:off x="1246" y="2708"/>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dirty="0">
                  <a:solidFill>
                    <a:srgbClr val="5A007D"/>
                  </a:solidFill>
                </a:rPr>
                <a:t>Progress</a:t>
              </a:r>
            </a:p>
          </p:txBody>
        </p:sp>
        <p:sp>
          <p:nvSpPr>
            <p:cNvPr id="561184" name="Oval 32"/>
            <p:cNvSpPr>
              <a:spLocks noChangeArrowheads="1"/>
            </p:cNvSpPr>
            <p:nvPr/>
          </p:nvSpPr>
          <p:spPr bwMode="auto">
            <a:xfrm>
              <a:off x="1519" y="2935"/>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Risks</a:t>
              </a:r>
            </a:p>
          </p:txBody>
        </p:sp>
        <p:sp>
          <p:nvSpPr>
            <p:cNvPr id="561185" name="Oval 33"/>
            <p:cNvSpPr>
              <a:spLocks noChangeArrowheads="1"/>
            </p:cNvSpPr>
            <p:nvPr/>
          </p:nvSpPr>
          <p:spPr bwMode="auto">
            <a:xfrm>
              <a:off x="1246" y="3196"/>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Forecasts</a:t>
              </a:r>
            </a:p>
          </p:txBody>
        </p:sp>
      </p:grpSp>
      <p:sp>
        <p:nvSpPr>
          <p:cNvPr id="561194" name="Oval 42"/>
          <p:cNvSpPr>
            <a:spLocks noChangeArrowheads="1"/>
          </p:cNvSpPr>
          <p:nvPr/>
        </p:nvSpPr>
        <p:spPr bwMode="auto">
          <a:xfrm>
            <a:off x="4103688" y="4203700"/>
            <a:ext cx="936625" cy="593725"/>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Architect</a:t>
            </a:r>
          </a:p>
        </p:txBody>
      </p:sp>
      <p:sp>
        <p:nvSpPr>
          <p:cNvPr id="561196" name="Oval 44"/>
          <p:cNvSpPr>
            <a:spLocks noChangeArrowheads="1"/>
          </p:cNvSpPr>
          <p:nvPr/>
        </p:nvSpPr>
        <p:spPr bwMode="auto">
          <a:xfrm>
            <a:off x="5364163" y="3700463"/>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Product </a:t>
            </a:r>
          </a:p>
          <a:p>
            <a:pPr algn="ctr" eaLnBrk="0" hangingPunct="0">
              <a:spcBef>
                <a:spcPct val="0"/>
              </a:spcBef>
              <a:spcAft>
                <a:spcPct val="0"/>
              </a:spcAft>
              <a:buFontTx/>
              <a:buNone/>
            </a:pPr>
            <a:r>
              <a:rPr lang="en-GB" sz="1200" b="1">
                <a:solidFill>
                  <a:srgbClr val="5A007D"/>
                </a:solidFill>
              </a:rPr>
              <a:t>Mgr</a:t>
            </a:r>
          </a:p>
        </p:txBody>
      </p:sp>
      <p:sp>
        <p:nvSpPr>
          <p:cNvPr id="561201" name="Oval 49"/>
          <p:cNvSpPr>
            <a:spLocks noChangeArrowheads="1"/>
          </p:cNvSpPr>
          <p:nvPr/>
        </p:nvSpPr>
        <p:spPr bwMode="auto">
          <a:xfrm>
            <a:off x="5916613" y="3622675"/>
            <a:ext cx="2809875" cy="2160588"/>
          </a:xfrm>
          <a:prstGeom prst="ellipse">
            <a:avLst/>
          </a:prstGeom>
          <a:solidFill>
            <a:srgbClr val="FFCC00">
              <a:alpha val="20000"/>
            </a:srgbClr>
          </a:solidFill>
          <a:ln w="38100" algn="ctr">
            <a:solidFill>
              <a:srgbClr val="FF9900"/>
            </a:solidFill>
            <a:prstDash val="sysDot"/>
            <a:round/>
            <a:headEnd/>
            <a:tailEnd/>
          </a:ln>
          <a:effectLst/>
        </p:spPr>
        <p:txBody>
          <a:bodyPr wrap="none" lIns="0" tIns="1080000" rIns="0" bIns="0"/>
          <a:lstStyle/>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r>
              <a:rPr lang="en-GB" sz="1600" b="1">
                <a:solidFill>
                  <a:srgbClr val="5A007D"/>
                </a:solidFill>
              </a:rPr>
              <a:t>Scope</a:t>
            </a:r>
          </a:p>
        </p:txBody>
      </p:sp>
      <p:sp>
        <p:nvSpPr>
          <p:cNvPr id="561203" name="Oval 51"/>
          <p:cNvSpPr>
            <a:spLocks noChangeArrowheads="1"/>
          </p:cNvSpPr>
          <p:nvPr/>
        </p:nvSpPr>
        <p:spPr bwMode="auto">
          <a:xfrm>
            <a:off x="6873875" y="390208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Priorities</a:t>
            </a:r>
          </a:p>
        </p:txBody>
      </p:sp>
      <p:sp>
        <p:nvSpPr>
          <p:cNvPr id="561204" name="Oval 52"/>
          <p:cNvSpPr>
            <a:spLocks noChangeArrowheads="1"/>
          </p:cNvSpPr>
          <p:nvPr/>
        </p:nvSpPr>
        <p:spPr bwMode="auto">
          <a:xfrm>
            <a:off x="7235825" y="4462475"/>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Features</a:t>
            </a:r>
          </a:p>
        </p:txBody>
      </p:sp>
      <p:sp>
        <p:nvSpPr>
          <p:cNvPr id="561205" name="Oval 53"/>
          <p:cNvSpPr>
            <a:spLocks noChangeArrowheads="1"/>
          </p:cNvSpPr>
          <p:nvPr/>
        </p:nvSpPr>
        <p:spPr bwMode="auto">
          <a:xfrm>
            <a:off x="6588125" y="4478350"/>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Vision</a:t>
            </a:r>
          </a:p>
        </p:txBody>
      </p:sp>
      <p:sp>
        <p:nvSpPr>
          <p:cNvPr id="561222" name="Oval 70"/>
          <p:cNvSpPr>
            <a:spLocks noChangeArrowheads="1"/>
          </p:cNvSpPr>
          <p:nvPr/>
        </p:nvSpPr>
        <p:spPr bwMode="auto">
          <a:xfrm>
            <a:off x="323850" y="1196975"/>
            <a:ext cx="2809875" cy="2160587"/>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1828800"/>
          <a:lstStyle/>
          <a:p>
            <a:pPr algn="ctr" eaLnBrk="0" hangingPunct="0">
              <a:spcBef>
                <a:spcPct val="0"/>
              </a:spcBef>
              <a:spcAft>
                <a:spcPct val="0"/>
              </a:spcAft>
              <a:buFontTx/>
              <a:buNone/>
            </a:pPr>
            <a:r>
              <a:rPr lang="en-GB" sz="1600" b="1" dirty="0" smtClean="0">
                <a:solidFill>
                  <a:srgbClr val="5A007D"/>
                </a:solidFill>
              </a:rPr>
              <a:t>Escalation</a:t>
            </a:r>
            <a:endParaRPr lang="en-GB" sz="1600" b="1" dirty="0">
              <a:solidFill>
                <a:srgbClr val="5A007D"/>
              </a:solidFill>
            </a:endParaRPr>
          </a:p>
        </p:txBody>
      </p:sp>
      <p:sp>
        <p:nvSpPr>
          <p:cNvPr id="561223" name="Oval 71"/>
          <p:cNvSpPr>
            <a:spLocks noChangeArrowheads="1"/>
          </p:cNvSpPr>
          <p:nvPr/>
        </p:nvSpPr>
        <p:spPr bwMode="auto">
          <a:xfrm>
            <a:off x="754063" y="2133600"/>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Risks</a:t>
            </a:r>
          </a:p>
        </p:txBody>
      </p:sp>
      <p:sp>
        <p:nvSpPr>
          <p:cNvPr id="561224" name="Oval 72"/>
          <p:cNvSpPr>
            <a:spLocks noChangeArrowheads="1"/>
          </p:cNvSpPr>
          <p:nvPr/>
        </p:nvSpPr>
        <p:spPr bwMode="auto">
          <a:xfrm>
            <a:off x="1257300" y="1835144"/>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Schedule</a:t>
            </a:r>
          </a:p>
        </p:txBody>
      </p:sp>
      <p:sp>
        <p:nvSpPr>
          <p:cNvPr id="561225" name="Oval 73"/>
          <p:cNvSpPr>
            <a:spLocks noChangeArrowheads="1"/>
          </p:cNvSpPr>
          <p:nvPr/>
        </p:nvSpPr>
        <p:spPr bwMode="auto">
          <a:xfrm>
            <a:off x="1690688" y="2133600"/>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Staffing</a:t>
            </a:r>
          </a:p>
        </p:txBody>
      </p:sp>
      <p:sp>
        <p:nvSpPr>
          <p:cNvPr id="561226" name="Oval 74"/>
          <p:cNvSpPr>
            <a:spLocks noChangeArrowheads="1"/>
          </p:cNvSpPr>
          <p:nvPr/>
        </p:nvSpPr>
        <p:spPr bwMode="auto">
          <a:xfrm>
            <a:off x="1257300" y="254793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Timeline</a:t>
            </a:r>
          </a:p>
        </p:txBody>
      </p:sp>
      <p:sp>
        <p:nvSpPr>
          <p:cNvPr id="561235" name="Oval 83"/>
          <p:cNvSpPr>
            <a:spLocks noChangeArrowheads="1"/>
          </p:cNvSpPr>
          <p:nvPr/>
        </p:nvSpPr>
        <p:spPr bwMode="auto">
          <a:xfrm>
            <a:off x="3635375" y="5075247"/>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Technical</a:t>
            </a:r>
          </a:p>
          <a:p>
            <a:pPr algn="ctr" eaLnBrk="0" hangingPunct="0">
              <a:spcBef>
                <a:spcPct val="0"/>
              </a:spcBef>
              <a:spcAft>
                <a:spcPct val="0"/>
              </a:spcAft>
              <a:buFontTx/>
              <a:buNone/>
            </a:pPr>
            <a:r>
              <a:rPr lang="en-GB" sz="1200" b="1">
                <a:solidFill>
                  <a:srgbClr val="5A007D"/>
                </a:solidFill>
              </a:rPr>
              <a:t>Debt</a:t>
            </a:r>
          </a:p>
        </p:txBody>
      </p:sp>
      <p:sp>
        <p:nvSpPr>
          <p:cNvPr id="561236" name="Oval 84"/>
          <p:cNvSpPr>
            <a:spLocks noChangeArrowheads="1"/>
          </p:cNvSpPr>
          <p:nvPr/>
        </p:nvSpPr>
        <p:spPr bwMode="auto">
          <a:xfrm>
            <a:off x="4138613" y="4786322"/>
            <a:ext cx="936625" cy="665162"/>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Estimates</a:t>
            </a:r>
          </a:p>
        </p:txBody>
      </p:sp>
      <p:sp>
        <p:nvSpPr>
          <p:cNvPr id="561237" name="Oval 85"/>
          <p:cNvSpPr>
            <a:spLocks noChangeArrowheads="1"/>
          </p:cNvSpPr>
          <p:nvPr/>
        </p:nvSpPr>
        <p:spPr bwMode="auto">
          <a:xfrm>
            <a:off x="4572000" y="5075247"/>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Risks</a:t>
            </a:r>
          </a:p>
        </p:txBody>
      </p:sp>
      <p:sp>
        <p:nvSpPr>
          <p:cNvPr id="561238" name="Oval 86"/>
          <p:cNvSpPr>
            <a:spLocks noChangeArrowheads="1"/>
          </p:cNvSpPr>
          <p:nvPr/>
        </p:nvSpPr>
        <p:spPr bwMode="auto">
          <a:xfrm>
            <a:off x="4138613" y="5489584"/>
            <a:ext cx="936625" cy="665163"/>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dirty="0">
                <a:solidFill>
                  <a:srgbClr val="5A007D"/>
                </a:solidFill>
              </a:rPr>
              <a:t>Test </a:t>
            </a:r>
          </a:p>
          <a:p>
            <a:pPr algn="ctr" eaLnBrk="0" hangingPunct="0">
              <a:spcBef>
                <a:spcPct val="0"/>
              </a:spcBef>
              <a:spcAft>
                <a:spcPct val="0"/>
              </a:spcAft>
              <a:buFontTx/>
              <a:buNone/>
            </a:pPr>
            <a:r>
              <a:rPr lang="en-GB" sz="1200" b="1" dirty="0">
                <a:solidFill>
                  <a:srgbClr val="5A007D"/>
                </a:solidFill>
              </a:rPr>
              <a:t>Coverage</a:t>
            </a:r>
          </a:p>
        </p:txBody>
      </p:sp>
      <p:sp>
        <p:nvSpPr>
          <p:cNvPr id="561240" name="Oval 88"/>
          <p:cNvSpPr>
            <a:spLocks noChangeArrowheads="1"/>
          </p:cNvSpPr>
          <p:nvPr/>
        </p:nvSpPr>
        <p:spPr bwMode="auto">
          <a:xfrm>
            <a:off x="4103688" y="2349500"/>
            <a:ext cx="936625" cy="592138"/>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BA Lead</a:t>
            </a:r>
          </a:p>
        </p:txBody>
      </p:sp>
      <p:sp>
        <p:nvSpPr>
          <p:cNvPr id="561241" name="Oval 89"/>
          <p:cNvSpPr>
            <a:spLocks noChangeArrowheads="1"/>
          </p:cNvSpPr>
          <p:nvPr/>
        </p:nvSpPr>
        <p:spPr bwMode="auto">
          <a:xfrm>
            <a:off x="3059113" y="404813"/>
            <a:ext cx="3024187" cy="2122487"/>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1097280"/>
          <a:lstStyle/>
          <a:p>
            <a:pPr algn="ctr" eaLnBrk="0" hangingPunct="0">
              <a:spcBef>
                <a:spcPct val="0"/>
              </a:spcBef>
              <a:spcAft>
                <a:spcPct val="0"/>
              </a:spcAft>
              <a:buFontTx/>
              <a:buNone/>
            </a:pPr>
            <a:r>
              <a:rPr lang="en-GB" sz="1600" b="1">
                <a:solidFill>
                  <a:srgbClr val="5A007D"/>
                </a:solidFill>
              </a:rPr>
              <a:t>BA Huddle</a:t>
            </a:r>
          </a:p>
        </p:txBody>
      </p:sp>
      <p:sp>
        <p:nvSpPr>
          <p:cNvPr id="561245" name="Oval 93"/>
          <p:cNvSpPr>
            <a:spLocks noChangeArrowheads="1"/>
          </p:cNvSpPr>
          <p:nvPr/>
        </p:nvSpPr>
        <p:spPr bwMode="auto">
          <a:xfrm>
            <a:off x="6443663" y="214628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Performance</a:t>
            </a:r>
          </a:p>
        </p:txBody>
      </p:sp>
      <p:sp>
        <p:nvSpPr>
          <p:cNvPr id="561246" name="Oval 94"/>
          <p:cNvSpPr>
            <a:spLocks noChangeArrowheads="1"/>
          </p:cNvSpPr>
          <p:nvPr/>
        </p:nvSpPr>
        <p:spPr bwMode="auto">
          <a:xfrm>
            <a:off x="6946900" y="1763706"/>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Regression</a:t>
            </a:r>
          </a:p>
        </p:txBody>
      </p:sp>
      <p:sp>
        <p:nvSpPr>
          <p:cNvPr id="561247" name="Oval 95"/>
          <p:cNvSpPr>
            <a:spLocks noChangeArrowheads="1"/>
          </p:cNvSpPr>
          <p:nvPr/>
        </p:nvSpPr>
        <p:spPr bwMode="auto">
          <a:xfrm>
            <a:off x="7380288" y="214628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SWAT</a:t>
            </a:r>
          </a:p>
        </p:txBody>
      </p:sp>
      <p:sp>
        <p:nvSpPr>
          <p:cNvPr id="561248" name="Oval 96"/>
          <p:cNvSpPr>
            <a:spLocks noChangeArrowheads="1"/>
          </p:cNvSpPr>
          <p:nvPr/>
        </p:nvSpPr>
        <p:spPr bwMode="auto">
          <a:xfrm>
            <a:off x="6946900" y="2560626"/>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Automation</a:t>
            </a:r>
          </a:p>
        </p:txBody>
      </p:sp>
      <p:sp>
        <p:nvSpPr>
          <p:cNvPr id="561249" name="Oval 97"/>
          <p:cNvSpPr>
            <a:spLocks noChangeArrowheads="1"/>
          </p:cNvSpPr>
          <p:nvPr/>
        </p:nvSpPr>
        <p:spPr bwMode="auto">
          <a:xfrm>
            <a:off x="5364163" y="2636838"/>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QA </a:t>
            </a:r>
          </a:p>
          <a:p>
            <a:pPr algn="ctr" eaLnBrk="0" hangingPunct="0">
              <a:spcBef>
                <a:spcPct val="0"/>
              </a:spcBef>
              <a:spcAft>
                <a:spcPct val="0"/>
              </a:spcAft>
              <a:buFontTx/>
              <a:buNone/>
            </a:pPr>
            <a:r>
              <a:rPr lang="en-GB" sz="1200" b="1">
                <a:solidFill>
                  <a:srgbClr val="5A007D"/>
                </a:solidFill>
              </a:rPr>
              <a:t>Lead</a:t>
            </a:r>
          </a:p>
        </p:txBody>
      </p:sp>
      <p:sp>
        <p:nvSpPr>
          <p:cNvPr id="561250" name="Oval 98"/>
          <p:cNvSpPr>
            <a:spLocks noChangeArrowheads="1"/>
          </p:cNvSpPr>
          <p:nvPr/>
        </p:nvSpPr>
        <p:spPr bwMode="auto">
          <a:xfrm>
            <a:off x="2771775" y="2636838"/>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Project</a:t>
            </a:r>
          </a:p>
          <a:p>
            <a:pPr algn="ctr" eaLnBrk="0" hangingPunct="0">
              <a:spcBef>
                <a:spcPct val="0"/>
              </a:spcBef>
              <a:spcAft>
                <a:spcPct val="0"/>
              </a:spcAft>
              <a:buFontTx/>
              <a:buNone/>
            </a:pPr>
            <a:r>
              <a:rPr lang="en-GB" sz="1200" b="1">
                <a:solidFill>
                  <a:srgbClr val="5A007D"/>
                </a:solidFill>
              </a:rPr>
              <a:t>Sponsor</a:t>
            </a:r>
          </a:p>
        </p:txBody>
      </p:sp>
      <p:sp>
        <p:nvSpPr>
          <p:cNvPr id="561251" name="Oval 99"/>
          <p:cNvSpPr>
            <a:spLocks noChangeArrowheads="1"/>
          </p:cNvSpPr>
          <p:nvPr/>
        </p:nvSpPr>
        <p:spPr bwMode="auto">
          <a:xfrm>
            <a:off x="3635375" y="120173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Priorities</a:t>
            </a:r>
          </a:p>
        </p:txBody>
      </p:sp>
      <p:sp>
        <p:nvSpPr>
          <p:cNvPr id="561252" name="Oval 100"/>
          <p:cNvSpPr>
            <a:spLocks noChangeArrowheads="1"/>
          </p:cNvSpPr>
          <p:nvPr/>
        </p:nvSpPr>
        <p:spPr bwMode="auto">
          <a:xfrm>
            <a:off x="4138613" y="841375"/>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Signoff</a:t>
            </a:r>
          </a:p>
        </p:txBody>
      </p:sp>
      <p:sp>
        <p:nvSpPr>
          <p:cNvPr id="561253" name="Oval 101"/>
          <p:cNvSpPr>
            <a:spLocks noChangeArrowheads="1"/>
          </p:cNvSpPr>
          <p:nvPr/>
        </p:nvSpPr>
        <p:spPr bwMode="auto">
          <a:xfrm>
            <a:off x="4572000" y="120173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Narratives</a:t>
            </a:r>
          </a:p>
        </p:txBody>
      </p:sp>
      <p:sp>
        <p:nvSpPr>
          <p:cNvPr id="561255" name="Oval 103"/>
          <p:cNvSpPr>
            <a:spLocks noChangeArrowheads="1"/>
          </p:cNvSpPr>
          <p:nvPr/>
        </p:nvSpPr>
        <p:spPr bwMode="auto">
          <a:xfrm>
            <a:off x="4140200" y="1560513"/>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Usability</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dirty="0" smtClean="0"/>
              <a:t>Cross Team Communication</a:t>
            </a:r>
            <a:endParaRPr lang="en-US" dirty="0"/>
          </a:p>
        </p:txBody>
      </p:sp>
      <p:graphicFrame>
        <p:nvGraphicFramePr>
          <p:cNvPr id="558083" name="Group 3"/>
          <p:cNvGraphicFramePr>
            <a:graphicFrameLocks noGrp="1"/>
          </p:cNvGraphicFramePr>
          <p:nvPr/>
        </p:nvGraphicFramePr>
        <p:xfrm>
          <a:off x="587375" y="1454150"/>
          <a:ext cx="8088313" cy="4832369"/>
        </p:xfrm>
        <a:graphic>
          <a:graphicData uri="http://schemas.openxmlformats.org/drawingml/2006/table">
            <a:tbl>
              <a:tblPr/>
              <a:tblGrid>
                <a:gridCol w="1968500"/>
                <a:gridCol w="2011363"/>
                <a:gridCol w="2020887"/>
                <a:gridCol w="2087563"/>
              </a:tblGrid>
              <a:tr h="101142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1 Iteration Manager</a:t>
                      </a:r>
                    </a:p>
                  </a:txBody>
                  <a:tcPr anchor="ctr" horzOverflow="overflow">
                    <a:lnL cap="flat">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2 Iteration Manager</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25000"/>
                        </a:spcBef>
                        <a:spcAft>
                          <a:spcPct val="25000"/>
                        </a:spcAft>
                        <a:buClr>
                          <a:srgbClr val="9900CC"/>
                        </a:buClr>
                        <a:buSzTx/>
                        <a:buFontTx/>
                        <a:buNone/>
                        <a:tabLst/>
                      </a:pPr>
                      <a:r>
                        <a:rPr kumimoji="0" lang="en-GB" sz="1800" b="1" i="0" u="none" strike="noStrike" cap="none" normalizeH="0" baseline="0" dirty="0" smtClean="0">
                          <a:ln>
                            <a:noFill/>
                          </a:ln>
                          <a:solidFill>
                            <a:srgbClr val="5A007D"/>
                          </a:solidFill>
                          <a:effectLst/>
                          <a:latin typeface="Tahoma" pitchFamily="34" charset="0"/>
                        </a:rPr>
                        <a:t>Team 3 Iteration Manager </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IM Huddle</a:t>
                      </a:r>
                    </a:p>
                  </a:txBody>
                  <a:tcPr anchor="ctr" horzOverflow="overflow">
                    <a:lnL>
                      <a:noFill/>
                    </a:lnL>
                    <a:lnR cap="flat">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37676">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1000891">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66688" marR="0" lvl="0" indent="-166688"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66688" marR="0" lvl="0" indent="-166688"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QA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Learning Lunches and Patterns</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bl>
          </a:graphicData>
        </a:graphic>
      </p:graphicFrame>
      <p:sp>
        <p:nvSpPr>
          <p:cNvPr id="558132" name="AutoShape 52"/>
          <p:cNvSpPr>
            <a:spLocks noChangeArrowheads="1"/>
          </p:cNvSpPr>
          <p:nvPr/>
        </p:nvSpPr>
        <p:spPr bwMode="auto">
          <a:xfrm>
            <a:off x="1116013" y="2428869"/>
            <a:ext cx="792162" cy="3857652"/>
          </a:xfrm>
          <a:prstGeom prst="upArrow">
            <a:avLst>
              <a:gd name="adj1" fmla="val 50000"/>
              <a:gd name="adj2" fmla="val 129509"/>
            </a:avLst>
          </a:prstGeom>
          <a:solidFill>
            <a:schemeClr val="bg1">
              <a:alpha val="39999"/>
            </a:schemeClr>
          </a:solidFill>
          <a:ln w="6350" algn="ctr">
            <a:solidFill>
              <a:schemeClr val="tx1"/>
            </a:solidFill>
            <a:prstDash val="lgDash"/>
            <a:miter lim="800000"/>
            <a:headEnd/>
            <a:tailEnd/>
          </a:ln>
          <a:effectLst/>
        </p:spPr>
        <p:txBody>
          <a:bodyPr wrap="none" rIns="18000" anchor="ctr"/>
          <a:lstStyle/>
          <a:p>
            <a:endParaRPr lang="en-US"/>
          </a:p>
        </p:txBody>
      </p:sp>
      <p:sp>
        <p:nvSpPr>
          <p:cNvPr id="558127" name="AutoShape 47"/>
          <p:cNvSpPr>
            <a:spLocks noChangeArrowheads="1"/>
          </p:cNvSpPr>
          <p:nvPr/>
        </p:nvSpPr>
        <p:spPr bwMode="auto">
          <a:xfrm rot="13533813">
            <a:off x="6416674" y="2742756"/>
            <a:ext cx="331787"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28" name="AutoShape 48"/>
          <p:cNvSpPr>
            <a:spLocks noChangeArrowheads="1"/>
          </p:cNvSpPr>
          <p:nvPr/>
        </p:nvSpPr>
        <p:spPr bwMode="auto">
          <a:xfrm rot="13533813">
            <a:off x="6416674" y="3671449"/>
            <a:ext cx="331788"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29" name="AutoShape 49"/>
          <p:cNvSpPr>
            <a:spLocks noChangeArrowheads="1"/>
          </p:cNvSpPr>
          <p:nvPr/>
        </p:nvSpPr>
        <p:spPr bwMode="auto">
          <a:xfrm rot="13533813">
            <a:off x="6416674" y="4600143"/>
            <a:ext cx="331788"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30" name="AutoShape 50"/>
          <p:cNvSpPr>
            <a:spLocks noChangeArrowheads="1"/>
          </p:cNvSpPr>
          <p:nvPr/>
        </p:nvSpPr>
        <p:spPr bwMode="auto">
          <a:xfrm rot="13533813">
            <a:off x="6416675" y="5600276"/>
            <a:ext cx="331787"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33" name="AutoShape 53"/>
          <p:cNvSpPr>
            <a:spLocks noChangeArrowheads="1"/>
          </p:cNvSpPr>
          <p:nvPr/>
        </p:nvSpPr>
        <p:spPr bwMode="auto">
          <a:xfrm>
            <a:off x="3132138" y="2428869"/>
            <a:ext cx="792162" cy="3857652"/>
          </a:xfrm>
          <a:prstGeom prst="upArrow">
            <a:avLst>
              <a:gd name="adj1" fmla="val 50000"/>
              <a:gd name="adj2" fmla="val 129509"/>
            </a:avLst>
          </a:prstGeom>
          <a:solidFill>
            <a:srgbClr val="F8E5FF">
              <a:alpha val="39999"/>
            </a:srgbClr>
          </a:solidFill>
          <a:ln w="6350" algn="ctr">
            <a:solidFill>
              <a:schemeClr val="tx1"/>
            </a:solidFill>
            <a:prstDash val="lgDash"/>
            <a:miter lim="800000"/>
            <a:headEnd/>
            <a:tailEnd/>
          </a:ln>
          <a:effectLst/>
        </p:spPr>
        <p:txBody>
          <a:bodyPr wrap="none" rIns="18000" anchor="ctr"/>
          <a:lstStyle/>
          <a:p>
            <a:endParaRPr lang="en-US"/>
          </a:p>
        </p:txBody>
      </p:sp>
      <p:sp>
        <p:nvSpPr>
          <p:cNvPr id="558134" name="AutoShape 54"/>
          <p:cNvSpPr>
            <a:spLocks noChangeArrowheads="1"/>
          </p:cNvSpPr>
          <p:nvPr/>
        </p:nvSpPr>
        <p:spPr bwMode="auto">
          <a:xfrm>
            <a:off x="5148263" y="2428869"/>
            <a:ext cx="792162" cy="3857652"/>
          </a:xfrm>
          <a:prstGeom prst="upArrow">
            <a:avLst>
              <a:gd name="adj1" fmla="val 50000"/>
              <a:gd name="adj2" fmla="val 129509"/>
            </a:avLst>
          </a:prstGeom>
          <a:solidFill>
            <a:schemeClr val="bg1">
              <a:alpha val="39999"/>
            </a:schemeClr>
          </a:solidFill>
          <a:ln w="6350" algn="ctr">
            <a:solidFill>
              <a:schemeClr val="tx1"/>
            </a:solidFill>
            <a:prstDash val="lgDash"/>
            <a:miter lim="800000"/>
            <a:headEnd/>
            <a:tailEnd/>
          </a:ln>
          <a:effectLst/>
        </p:spPr>
        <p:txBody>
          <a:bodyPr wrap="none" rIns="18000" anchor="ctr"/>
          <a:lstStyle/>
          <a:p>
            <a:endParaRPr lang="en-US"/>
          </a:p>
        </p:txBody>
      </p:sp>
      <p:sp>
        <p:nvSpPr>
          <p:cNvPr id="558135" name="Line 55"/>
          <p:cNvSpPr>
            <a:spLocks noChangeShapeType="1"/>
          </p:cNvSpPr>
          <p:nvPr/>
        </p:nvSpPr>
        <p:spPr bwMode="gray">
          <a:xfrm>
            <a:off x="250825" y="1233488"/>
            <a:ext cx="8642350" cy="0"/>
          </a:xfrm>
          <a:prstGeom prst="line">
            <a:avLst/>
          </a:prstGeom>
          <a:noFill/>
          <a:ln w="9525">
            <a:solidFill>
              <a:srgbClr val="FFCC00"/>
            </a:solidFill>
            <a:round/>
            <a:headEnd/>
            <a:tailEnd/>
          </a:ln>
          <a:effectLst/>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Iterative and Incremental</a:t>
            </a:r>
          </a:p>
          <a:p>
            <a:r>
              <a:rPr lang="en-US" dirty="0" smtClean="0"/>
              <a:t>Chicken and Pigs</a:t>
            </a:r>
          </a:p>
          <a:p>
            <a:r>
              <a:rPr lang="en-US" dirty="0" smtClean="0"/>
              <a:t>Daily </a:t>
            </a:r>
            <a:r>
              <a:rPr lang="en-US" dirty="0" err="1" smtClean="0"/>
              <a:t>standups</a:t>
            </a:r>
            <a:endParaRPr lang="en-US" dirty="0" smtClean="0"/>
          </a:p>
          <a:p>
            <a:r>
              <a:rPr lang="en-US" dirty="0" smtClean="0"/>
              <a:t>Collocated teams</a:t>
            </a:r>
          </a:p>
          <a:p>
            <a:r>
              <a:rPr lang="en-US" dirty="0" smtClean="0"/>
              <a:t>Flow</a:t>
            </a:r>
          </a:p>
          <a:p>
            <a:r>
              <a:rPr lang="en-US" dirty="0" smtClean="0"/>
              <a:t>Retrospectives</a:t>
            </a:r>
          </a:p>
          <a:p>
            <a:r>
              <a:rPr lang="en-US" dirty="0" smtClean="0"/>
              <a:t>Planning meetings</a:t>
            </a:r>
          </a:p>
          <a:p>
            <a:r>
              <a:rPr lang="en-US" dirty="0" smtClean="0"/>
              <a:t>Team structure</a:t>
            </a:r>
          </a:p>
          <a:p>
            <a:r>
              <a:rPr lang="en-US" dirty="0" smtClean="0"/>
              <a:t>Cross team communication</a:t>
            </a:r>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Maintaining Visibility and Communications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Information Radiators</a:t>
            </a:r>
            <a:endParaRPr lang="en-US" dirty="0"/>
          </a:p>
        </p:txBody>
      </p:sp>
      <p:pic>
        <p:nvPicPr>
          <p:cNvPr id="5" name="Picture 4" descr="19a.jpg"/>
          <p:cNvPicPr>
            <a:picLocks noChangeAspect="1"/>
          </p:cNvPicPr>
          <p:nvPr/>
        </p:nvPicPr>
        <p:blipFill>
          <a:blip r:embed="rId3">
            <a:clrChange>
              <a:clrFrom>
                <a:srgbClr val="FFFFFF"/>
              </a:clrFrom>
              <a:clrTo>
                <a:srgbClr val="FFFFFF">
                  <a:alpha val="0"/>
                </a:srgbClr>
              </a:clrTo>
            </a:clrChange>
          </a:blip>
          <a:stretch>
            <a:fillRect/>
          </a:stretch>
        </p:blipFill>
        <p:spPr>
          <a:xfrm>
            <a:off x="1720158" y="0"/>
            <a:ext cx="7423842" cy="6858000"/>
          </a:xfrm>
          <a:prstGeom prst="rect">
            <a:avLst/>
          </a:prstGeom>
        </p:spPr>
      </p:pic>
      <p:pic>
        <p:nvPicPr>
          <p:cNvPr id="6" name="Picture 5" descr="11_scene.jpg"/>
          <p:cNvPicPr>
            <a:picLocks noChangeAspect="1"/>
          </p:cNvPicPr>
          <p:nvPr/>
        </p:nvPicPr>
        <p:blipFill>
          <a:blip r:embed="rId4">
            <a:clrChange>
              <a:clrFrom>
                <a:srgbClr val="FEFEFE"/>
              </a:clrFrom>
              <a:clrTo>
                <a:srgbClr val="FEFEFE">
                  <a:alpha val="0"/>
                </a:srgbClr>
              </a:clrTo>
            </a:clrChange>
          </a:blip>
          <a:stretch>
            <a:fillRect/>
          </a:stretch>
        </p:blipFill>
        <p:spPr>
          <a:xfrm>
            <a:off x="0" y="762001"/>
            <a:ext cx="3319582" cy="2362200"/>
          </a:xfrm>
          <a:prstGeom prst="rect">
            <a:avLst/>
          </a:prstGeom>
        </p:spPr>
      </p:pic>
      <p:graphicFrame>
        <p:nvGraphicFramePr>
          <p:cNvPr id="7" name="Chart 6"/>
          <p:cNvGraphicFramePr/>
          <p:nvPr/>
        </p:nvGraphicFramePr>
        <p:xfrm>
          <a:off x="1" y="3733800"/>
          <a:ext cx="3909848" cy="24384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Story walls</a:t>
            </a:r>
            <a:endParaRPr lang="en-AU" dirty="0"/>
          </a:p>
        </p:txBody>
      </p:sp>
      <p:sp>
        <p:nvSpPr>
          <p:cNvPr id="3" name="Content Placeholder 2"/>
          <p:cNvSpPr>
            <a:spLocks noGrp="1"/>
          </p:cNvSpPr>
          <p:nvPr>
            <p:ph idx="1"/>
          </p:nvPr>
        </p:nvSpPr>
        <p:spPr>
          <a:xfrm>
            <a:off x="152401" y="996777"/>
            <a:ext cx="4267200" cy="5232797"/>
          </a:xfrm>
        </p:spPr>
        <p:txBody>
          <a:bodyPr/>
          <a:lstStyle/>
          <a:p>
            <a:r>
              <a:rPr lang="en-AU" dirty="0" smtClean="0"/>
              <a:t>Simplicity</a:t>
            </a:r>
          </a:p>
          <a:p>
            <a:r>
              <a:rPr lang="en-AU" dirty="0" smtClean="0"/>
              <a:t>Use </a:t>
            </a:r>
            <a:r>
              <a:rPr lang="en-AU" dirty="0" err="1" smtClean="0"/>
              <a:t>color</a:t>
            </a:r>
            <a:endParaRPr lang="en-AU" dirty="0" smtClean="0"/>
          </a:p>
          <a:p>
            <a:r>
              <a:rPr lang="en-AU" dirty="0" smtClean="0"/>
              <a:t>Physical or electronic</a:t>
            </a:r>
          </a:p>
        </p:txBody>
      </p:sp>
      <p:pic>
        <p:nvPicPr>
          <p:cNvPr id="537605" name="Picture 5" descr="http://l.yimg.com/g/images/spaceball.gif"/>
          <p:cNvPicPr>
            <a:picLocks noChangeAspect="1" noChangeArrowheads="1"/>
          </p:cNvPicPr>
          <p:nvPr/>
        </p:nvPicPr>
        <p:blipFill>
          <a:blip r:embed="rId3"/>
          <a:srcRect/>
          <a:stretch>
            <a:fillRect/>
          </a:stretch>
        </p:blipFill>
        <p:spPr bwMode="auto">
          <a:xfrm>
            <a:off x="155576" y="-136525"/>
            <a:ext cx="9525" cy="9525"/>
          </a:xfrm>
          <a:prstGeom prst="rect">
            <a:avLst/>
          </a:prstGeom>
          <a:noFill/>
        </p:spPr>
      </p:pic>
      <p:pic>
        <p:nvPicPr>
          <p:cNvPr id="537607" name="Picture 7" descr="http://l.yimg.com/g/images/spaceball.gif"/>
          <p:cNvPicPr>
            <a:picLocks noChangeAspect="1" noChangeArrowheads="1"/>
          </p:cNvPicPr>
          <p:nvPr/>
        </p:nvPicPr>
        <p:blipFill>
          <a:blip r:embed="rId3"/>
          <a:srcRect/>
          <a:stretch>
            <a:fillRect/>
          </a:stretch>
        </p:blipFill>
        <p:spPr bwMode="auto">
          <a:xfrm>
            <a:off x="155576" y="-136525"/>
            <a:ext cx="9525" cy="9525"/>
          </a:xfrm>
          <a:prstGeom prst="rect">
            <a:avLst/>
          </a:prstGeom>
          <a:noFill/>
        </p:spPr>
      </p:pic>
      <p:pic>
        <p:nvPicPr>
          <p:cNvPr id="119810" name="Picture 2" descr="all signed up by karthik c."/>
          <p:cNvPicPr>
            <a:picLocks noChangeAspect="1" noChangeArrowheads="1"/>
          </p:cNvPicPr>
          <p:nvPr/>
        </p:nvPicPr>
        <p:blipFill>
          <a:blip r:embed="rId4"/>
          <a:srcRect/>
          <a:stretch>
            <a:fillRect/>
          </a:stretch>
        </p:blipFill>
        <p:spPr bwMode="auto">
          <a:xfrm>
            <a:off x="4381500" y="1357298"/>
            <a:ext cx="4762500" cy="4562476"/>
          </a:xfrm>
          <a:prstGeom prst="rect">
            <a:avLst/>
          </a:prstGeom>
          <a:noFill/>
        </p:spPr>
      </p:pic>
      <p:sp>
        <p:nvSpPr>
          <p:cNvPr id="9" name="TextBox 8"/>
          <p:cNvSpPr txBox="1"/>
          <p:nvPr/>
        </p:nvSpPr>
        <p:spPr>
          <a:xfrm>
            <a:off x="4343400" y="6019800"/>
            <a:ext cx="4596771" cy="307777"/>
          </a:xfrm>
          <a:prstGeom prst="rect">
            <a:avLst/>
          </a:prstGeom>
          <a:noFill/>
        </p:spPr>
        <p:txBody>
          <a:bodyPr wrap="none" rtlCol="0">
            <a:spAutoFit/>
          </a:bodyPr>
          <a:lstStyle/>
          <a:p>
            <a:r>
              <a:rPr lang="en-US" sz="1400" dirty="0" smtClean="0"/>
              <a:t>Source: </a:t>
            </a:r>
            <a:r>
              <a:rPr lang="en-US" sz="1400" dirty="0" smtClean="0">
                <a:hlinkClick r:id="rId5"/>
              </a:rPr>
              <a:t>http://www.flickr.com/photos/karthikc/333796870/</a:t>
            </a:r>
            <a:r>
              <a:rPr lang="en-US" sz="1400" dirty="0" smtClean="0"/>
              <a:t> </a:t>
            </a:r>
            <a:endParaRPr lang="en-US" sz="1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1_scene.jpg"/>
          <p:cNvPicPr>
            <a:picLocks noChangeAspect="1"/>
          </p:cNvPicPr>
          <p:nvPr/>
        </p:nvPicPr>
        <p:blipFill>
          <a:blip r:embed="rId3">
            <a:clrChange>
              <a:clrFrom>
                <a:srgbClr val="FEFEFE"/>
              </a:clrFrom>
              <a:clrTo>
                <a:srgbClr val="FEFEFE">
                  <a:alpha val="0"/>
                </a:srgbClr>
              </a:clrTo>
            </a:clrChange>
          </a:blip>
          <a:stretch>
            <a:fillRect/>
          </a:stretch>
        </p:blipFill>
        <p:spPr>
          <a:xfrm>
            <a:off x="0" y="381000"/>
            <a:ext cx="9144000" cy="6506831"/>
          </a:xfrm>
          <a:prstGeom prst="rect">
            <a:avLst/>
          </a:prstGeom>
        </p:spPr>
      </p:pic>
      <p:sp>
        <p:nvSpPr>
          <p:cNvPr id="2" name="Title 1"/>
          <p:cNvSpPr>
            <a:spLocks noGrp="1"/>
          </p:cNvSpPr>
          <p:nvPr>
            <p:ph type="title"/>
          </p:nvPr>
        </p:nvSpPr>
        <p:spPr/>
        <p:txBody>
          <a:bodyPr/>
          <a:lstStyle/>
          <a:p>
            <a:r>
              <a:rPr lang="en-US" dirty="0" smtClean="0"/>
              <a:t>The Card Wall</a:t>
            </a:r>
            <a:endParaRPr lang="en-US" dirty="0"/>
          </a:p>
        </p:txBody>
      </p:sp>
      <p:pic>
        <p:nvPicPr>
          <p:cNvPr id="4" name="Picture 3" descr="mingle-kanban.jpg"/>
          <p:cNvPicPr>
            <a:picLocks noChangeAspect="1"/>
          </p:cNvPicPr>
          <p:nvPr/>
        </p:nvPicPr>
        <p:blipFill>
          <a:blip r:embed="rId4"/>
          <a:stretch>
            <a:fillRect/>
          </a:stretch>
        </p:blipFill>
        <p:spPr>
          <a:xfrm>
            <a:off x="0" y="1103415"/>
            <a:ext cx="9144000" cy="4651169"/>
          </a:xfrm>
          <a:prstGeom prst="rect">
            <a:avLst/>
          </a:prstGeom>
        </p:spPr>
      </p:pic>
      <p:sp>
        <p:nvSpPr>
          <p:cNvPr id="6" name="Rounded Rectangle 5"/>
          <p:cNvSpPr/>
          <p:nvPr/>
        </p:nvSpPr>
        <p:spPr bwMode="auto">
          <a:xfrm>
            <a:off x="7086600" y="2438400"/>
            <a:ext cx="990600" cy="35052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7" name="Rounded Rectangle 6"/>
          <p:cNvSpPr/>
          <p:nvPr/>
        </p:nvSpPr>
        <p:spPr bwMode="auto">
          <a:xfrm>
            <a:off x="2057400" y="2438400"/>
            <a:ext cx="990600" cy="19812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8" name="Rounded Rectangle 7"/>
          <p:cNvSpPr/>
          <p:nvPr/>
        </p:nvSpPr>
        <p:spPr bwMode="auto">
          <a:xfrm>
            <a:off x="3048000" y="2438400"/>
            <a:ext cx="990600" cy="19812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 name="Rounded Rectangle 8"/>
          <p:cNvSpPr/>
          <p:nvPr/>
        </p:nvSpPr>
        <p:spPr bwMode="auto">
          <a:xfrm>
            <a:off x="0" y="2362200"/>
            <a:ext cx="9144000" cy="5334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0" name="Right Arrow 9"/>
          <p:cNvSpPr/>
          <p:nvPr/>
        </p:nvSpPr>
        <p:spPr bwMode="auto">
          <a:xfrm>
            <a:off x="457200" y="4572000"/>
            <a:ext cx="8077200" cy="762000"/>
          </a:xfrm>
          <a:prstGeom prst="rightArrow">
            <a:avLst/>
          </a:prstGeom>
          <a:gradFill flip="none" rotWithShape="1">
            <a:gsLst>
              <a:gs pos="0">
                <a:srgbClr val="F7B507"/>
              </a:gs>
              <a:gs pos="100000">
                <a:srgbClr val="FFFFFF"/>
              </a:gs>
            </a:gsLst>
            <a:lin ang="0" scaled="1"/>
            <a:tileRect/>
          </a:gradFill>
          <a:ln w="1587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28598" y="762000"/>
            <a:ext cx="1500198" cy="5143536"/>
          </a:xfrm>
          <a:prstGeom prst="rect">
            <a:avLst/>
          </a:prstGeom>
          <a:solidFill>
            <a:srgbClr val="FFF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7"/>
          <p:cNvGrpSpPr/>
          <p:nvPr/>
        </p:nvGrpSpPr>
        <p:grpSpPr>
          <a:xfrm rot="1257539">
            <a:off x="7873122" y="1104946"/>
            <a:ext cx="1297380" cy="803140"/>
            <a:chOff x="1643042" y="2571744"/>
            <a:chExt cx="1500198" cy="928694"/>
          </a:xfrm>
          <a:effectLst>
            <a:outerShdw blurRad="279400" dist="50800" dir="5400000" sx="1000" sy="1000" algn="ctr" rotWithShape="0">
              <a:srgbClr val="000000">
                <a:alpha val="43137"/>
              </a:srgbClr>
            </a:outerShdw>
          </a:effectLst>
        </p:grpSpPr>
        <p:sp>
          <p:nvSpPr>
            <p:cNvPr id="10" name="Rectangle 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Done</a:t>
              </a:r>
              <a:endParaRPr lang="en-US" sz="1400" b="1" dirty="0">
                <a:solidFill>
                  <a:schemeClr val="tx1"/>
                </a:solidFill>
                <a:latin typeface="Comic Sans MS" pitchFamily="66" charset="0"/>
              </a:endParaRPr>
            </a:p>
          </p:txBody>
        </p:sp>
        <p:cxnSp>
          <p:nvCxnSpPr>
            <p:cNvPr id="11" name="Straight Connector 1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6"/>
          <p:cNvGrpSpPr/>
          <p:nvPr/>
        </p:nvGrpSpPr>
        <p:grpSpPr>
          <a:xfrm rot="20168999">
            <a:off x="-3275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7" name="Rectangle 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Planned for Iteration</a:t>
              </a:r>
              <a:endParaRPr lang="en-US" sz="1200" b="1" dirty="0">
                <a:solidFill>
                  <a:schemeClr val="tx1"/>
                </a:solidFill>
                <a:latin typeface="Comic Sans MS" pitchFamily="66" charset="0"/>
              </a:endParaRPr>
            </a:p>
          </p:txBody>
        </p:sp>
        <p:cxnSp>
          <p:nvCxnSpPr>
            <p:cNvPr id="8" name="Straight Connector 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 name="Group 14"/>
          <p:cNvGrpSpPr/>
          <p:nvPr/>
        </p:nvGrpSpPr>
        <p:grpSpPr>
          <a:xfrm rot="-120000">
            <a:off x="2513917"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16" name="Rectangle 15"/>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a:t>
              </a:r>
              <a:r>
                <a:rPr lang="en-US" sz="1400" b="1" dirty="0" err="1" smtClean="0">
                  <a:solidFill>
                    <a:schemeClr val="tx1"/>
                  </a:solidFill>
                  <a:latin typeface="Comic Sans MS" pitchFamily="66" charset="0"/>
                </a:rPr>
                <a:t>Dev</a:t>
              </a:r>
              <a:endParaRPr lang="en-US" sz="1400" b="1" dirty="0">
                <a:solidFill>
                  <a:schemeClr val="tx1"/>
                </a:solidFill>
                <a:latin typeface="Comic Sans MS" pitchFamily="66" charset="0"/>
              </a:endParaRPr>
            </a:p>
          </p:txBody>
        </p:sp>
        <p:cxnSp>
          <p:nvCxnSpPr>
            <p:cNvPr id="17" name="Straight Connector 1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17"/>
          <p:cNvGrpSpPr/>
          <p:nvPr/>
        </p:nvGrpSpPr>
        <p:grpSpPr>
          <a:xfrm rot="-120000">
            <a:off x="5228562"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20" name="Rectangle 1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Testing</a:t>
              </a:r>
              <a:endParaRPr lang="en-US" sz="1400" b="1" dirty="0">
                <a:solidFill>
                  <a:schemeClr val="tx1"/>
                </a:solidFill>
                <a:latin typeface="Comic Sans MS" pitchFamily="66" charset="0"/>
              </a:endParaRPr>
            </a:p>
          </p:txBody>
        </p:sp>
        <p:cxnSp>
          <p:nvCxnSpPr>
            <p:cNvPr id="21" name="Straight Connector 2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2" name="Group 32"/>
          <p:cNvGrpSpPr/>
          <p:nvPr/>
        </p:nvGrpSpPr>
        <p:grpSpPr>
          <a:xfrm rot="-60000">
            <a:off x="-8890" y="4278460"/>
            <a:ext cx="1297380" cy="803140"/>
            <a:chOff x="1643042" y="2571744"/>
            <a:chExt cx="1500198" cy="928694"/>
          </a:xfrm>
          <a:effectLst>
            <a:outerShdw blurRad="279400" dist="50800" dir="5400000" sx="1000" sy="1000" algn="ctr" rotWithShape="0">
              <a:srgbClr val="000000">
                <a:alpha val="43137"/>
              </a:srgbClr>
            </a:outerShdw>
          </a:effectLst>
        </p:grpSpPr>
        <p:sp>
          <p:nvSpPr>
            <p:cNvPr id="29" name="Rectangle 28"/>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H</a:t>
              </a:r>
              <a:endParaRPr lang="en-US" b="1" dirty="0">
                <a:solidFill>
                  <a:schemeClr val="tx1"/>
                </a:solidFill>
                <a:latin typeface="Comic Sans MS" pitchFamily="66" charset="0"/>
              </a:endParaRPr>
            </a:p>
          </p:txBody>
        </p:sp>
        <p:cxnSp>
          <p:nvCxnSpPr>
            <p:cNvPr id="30" name="Straight Connector 29"/>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5" name="Group 35"/>
          <p:cNvGrpSpPr/>
          <p:nvPr/>
        </p:nvGrpSpPr>
        <p:grpSpPr>
          <a:xfrm rot="180000">
            <a:off x="-98308" y="2319399"/>
            <a:ext cx="1297380" cy="803140"/>
            <a:chOff x="1643042" y="2571744"/>
            <a:chExt cx="1500198" cy="928694"/>
          </a:xfrm>
          <a:effectLst>
            <a:outerShdw blurRad="279400" dist="50800" dir="5400000" sx="1000" sy="1000" algn="ctr" rotWithShape="0">
              <a:srgbClr val="000000">
                <a:alpha val="43137"/>
              </a:srgbClr>
            </a:outerShdw>
          </a:effectLst>
        </p:grpSpPr>
        <p:sp>
          <p:nvSpPr>
            <p:cNvPr id="32" name="Rectangle 31"/>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G</a:t>
              </a:r>
              <a:endParaRPr lang="en-US" b="1" dirty="0">
                <a:solidFill>
                  <a:schemeClr val="tx1"/>
                </a:solidFill>
                <a:latin typeface="Comic Sans MS" pitchFamily="66" charset="0"/>
              </a:endParaRPr>
            </a:p>
          </p:txBody>
        </p:sp>
        <p:cxnSp>
          <p:nvCxnSpPr>
            <p:cNvPr id="33" name="Straight Connector 32"/>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8" name="Group 38"/>
          <p:cNvGrpSpPr/>
          <p:nvPr/>
        </p:nvGrpSpPr>
        <p:grpSpPr>
          <a:xfrm rot="180000">
            <a:off x="5300" y="3309999"/>
            <a:ext cx="1297380" cy="803140"/>
            <a:chOff x="1643042" y="2571744"/>
            <a:chExt cx="1500198" cy="928694"/>
          </a:xfrm>
          <a:effectLst>
            <a:outerShdw blurRad="279400" dist="50800" dir="5400000" sx="1000" sy="1000" algn="ctr" rotWithShape="0">
              <a:srgbClr val="000000">
                <a:alpha val="43137"/>
              </a:srgbClr>
            </a:outerShdw>
          </a:effectLst>
        </p:grpSpPr>
        <p:sp>
          <p:nvSpPr>
            <p:cNvPr id="35" name="Rectangle 34"/>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F</a:t>
              </a:r>
              <a:endParaRPr lang="en-US" b="1" dirty="0">
                <a:solidFill>
                  <a:schemeClr val="tx1"/>
                </a:solidFill>
                <a:latin typeface="Comic Sans MS" pitchFamily="66" charset="0"/>
              </a:endParaRPr>
            </a:p>
          </p:txBody>
        </p:sp>
        <p:cxnSp>
          <p:nvCxnSpPr>
            <p:cNvPr id="36" name="Straight Connector 35"/>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5" name="Group 17"/>
          <p:cNvGrpSpPr/>
          <p:nvPr/>
        </p:nvGrpSpPr>
        <p:grpSpPr>
          <a:xfrm>
            <a:off x="3857620" y="1142984"/>
            <a:ext cx="1297380" cy="803140"/>
            <a:chOff x="1643042" y="2571744"/>
            <a:chExt cx="1500198" cy="928694"/>
          </a:xfrm>
          <a:effectLst>
            <a:outerShdw blurRad="279400" dist="50800" dir="5400000" sx="1000" sy="1000" algn="ctr" rotWithShape="0">
              <a:srgbClr val="000000">
                <a:alpha val="43137"/>
              </a:srgbClr>
            </a:outerShdw>
          </a:effectLst>
        </p:grpSpPr>
        <p:sp>
          <p:nvSpPr>
            <p:cNvPr id="44" name="Rectangle 43"/>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Ready for Testing</a:t>
              </a:r>
              <a:endParaRPr lang="en-US" sz="1400" b="1" dirty="0">
                <a:solidFill>
                  <a:schemeClr val="tx1"/>
                </a:solidFill>
                <a:latin typeface="Comic Sans MS" pitchFamily="66" charset="0"/>
              </a:endParaRPr>
            </a:p>
          </p:txBody>
        </p:sp>
        <p:cxnSp>
          <p:nvCxnSpPr>
            <p:cNvPr id="45" name="Straight Connector 44"/>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8" name="Group 45"/>
          <p:cNvGrpSpPr/>
          <p:nvPr/>
        </p:nvGrpSpPr>
        <p:grpSpPr>
          <a:xfrm rot="21247268">
            <a:off x="6590919" y="1131131"/>
            <a:ext cx="1297380" cy="803140"/>
            <a:chOff x="1643042" y="2571744"/>
            <a:chExt cx="1500198" cy="928694"/>
          </a:xfrm>
          <a:effectLst>
            <a:outerShdw blurRad="279400" dist="50800" dir="5400000" sx="1000" sy="1000" algn="ctr" rotWithShape="0">
              <a:srgbClr val="000000">
                <a:alpha val="43137"/>
              </a:srgbClr>
            </a:outerShdw>
          </a:effectLst>
        </p:grpSpPr>
        <p:sp>
          <p:nvSpPr>
            <p:cNvPr id="47" name="Rectangle 4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Awaiting sign-off</a:t>
              </a:r>
              <a:endParaRPr lang="en-US" sz="1200" b="1" dirty="0">
                <a:solidFill>
                  <a:schemeClr val="tx1"/>
                </a:solidFill>
                <a:latin typeface="Comic Sans MS" pitchFamily="66" charset="0"/>
              </a:endParaRPr>
            </a:p>
          </p:txBody>
        </p:sp>
        <p:cxnSp>
          <p:nvCxnSpPr>
            <p:cNvPr id="48" name="Straight Connector 4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1" name="Group 11"/>
          <p:cNvGrpSpPr/>
          <p:nvPr/>
        </p:nvGrpSpPr>
        <p:grpSpPr>
          <a:xfrm rot="180000">
            <a:off x="112407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13" name="Rectangle 12"/>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Ready for Dev</a:t>
              </a:r>
              <a:endParaRPr lang="en-US" sz="1200" b="1" dirty="0">
                <a:solidFill>
                  <a:schemeClr val="tx1"/>
                </a:solidFill>
                <a:latin typeface="Comic Sans MS" pitchFamily="66" charset="0"/>
              </a:endParaRPr>
            </a:p>
          </p:txBody>
        </p:sp>
        <p:cxnSp>
          <p:nvCxnSpPr>
            <p:cNvPr id="14" name="Straight Connector 1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bwMode="auto">
          <a:xfrm>
            <a:off x="1219200" y="228600"/>
            <a:ext cx="76200" cy="6324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p:cNvSpPr txBox="1"/>
          <p:nvPr/>
        </p:nvSpPr>
        <p:spPr>
          <a:xfrm>
            <a:off x="2362200" y="4851737"/>
            <a:ext cx="5791200" cy="400110"/>
          </a:xfrm>
          <a:prstGeom prst="rect">
            <a:avLst/>
          </a:prstGeom>
          <a:solidFill>
            <a:srgbClr val="FFFCB4"/>
          </a:solidFill>
          <a:ln>
            <a:solidFill>
              <a:schemeClr val="tx1"/>
            </a:solidFill>
          </a:ln>
        </p:spPr>
        <p:txBody>
          <a:bodyPr wrap="square" rtlCol="0">
            <a:spAutoFit/>
          </a:bodyPr>
          <a:lstStyle/>
          <a:p>
            <a:r>
              <a:rPr lang="en-US" sz="2000" dirty="0" smtClean="0">
                <a:latin typeface="Calibri" pitchFamily="34" charset="0"/>
                <a:cs typeface="Calibri" pitchFamily="34" charset="0"/>
              </a:rPr>
              <a:t>When a story arrives here, it’s ready for elaboration.</a:t>
            </a:r>
            <a:endParaRPr lang="en-US" sz="2000" dirty="0">
              <a:latin typeface="Calibri" pitchFamily="34" charset="0"/>
              <a:cs typeface="Calibri" pitchFamily="34" charset="0"/>
            </a:endParaRPr>
          </a:p>
        </p:txBody>
      </p:sp>
      <p:grpSp>
        <p:nvGrpSpPr>
          <p:cNvPr id="53" name="Group 20"/>
          <p:cNvGrpSpPr/>
          <p:nvPr/>
        </p:nvGrpSpPr>
        <p:grpSpPr>
          <a:xfrm rot="180000">
            <a:off x="2687129" y="2166999"/>
            <a:ext cx="1297380" cy="803140"/>
            <a:chOff x="1643042" y="2571744"/>
            <a:chExt cx="1500198" cy="928694"/>
          </a:xfrm>
          <a:effectLst>
            <a:outerShdw blurRad="279400" dist="50800" dir="5400000" sx="1000" sy="1000" algn="ctr" rotWithShape="0">
              <a:srgbClr val="000000">
                <a:alpha val="43137"/>
              </a:srgbClr>
            </a:outerShdw>
          </a:effectLst>
        </p:grpSpPr>
        <p:sp>
          <p:nvSpPr>
            <p:cNvPr id="54" name="Rectangle 53"/>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A</a:t>
              </a:r>
              <a:endParaRPr lang="en-US" b="1" dirty="0">
                <a:solidFill>
                  <a:schemeClr val="tx1"/>
                </a:solidFill>
                <a:latin typeface="Comic Sans MS" pitchFamily="66" charset="0"/>
              </a:endParaRPr>
            </a:p>
          </p:txBody>
        </p:sp>
        <p:cxnSp>
          <p:nvCxnSpPr>
            <p:cNvPr id="55" name="Straight Connector 54"/>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7" name="Group 29"/>
          <p:cNvGrpSpPr/>
          <p:nvPr/>
        </p:nvGrpSpPr>
        <p:grpSpPr>
          <a:xfrm rot="-60000">
            <a:off x="1378510" y="3211661"/>
            <a:ext cx="1297380" cy="803140"/>
            <a:chOff x="1643042" y="2571744"/>
            <a:chExt cx="1500198" cy="928694"/>
          </a:xfrm>
          <a:effectLst>
            <a:outerShdw blurRad="279400" dist="50800" dir="5400000" sx="1000" sy="1000" algn="ctr" rotWithShape="0">
              <a:srgbClr val="000000">
                <a:alpha val="43137"/>
              </a:srgbClr>
            </a:outerShdw>
          </a:effectLst>
        </p:grpSpPr>
        <p:sp>
          <p:nvSpPr>
            <p:cNvPr id="58" name="Rectangle 57"/>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B</a:t>
              </a:r>
              <a:endParaRPr lang="en-US" b="1" dirty="0">
                <a:solidFill>
                  <a:schemeClr val="tx1"/>
                </a:solidFill>
                <a:latin typeface="Comic Sans MS" pitchFamily="66" charset="0"/>
              </a:endParaRPr>
            </a:p>
          </p:txBody>
        </p:sp>
        <p:cxnSp>
          <p:nvCxnSpPr>
            <p:cNvPr id="59" name="Straight Connector 58"/>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60" name="Group 41"/>
          <p:cNvGrpSpPr/>
          <p:nvPr/>
        </p:nvGrpSpPr>
        <p:grpSpPr>
          <a:xfrm rot="180000">
            <a:off x="2763327" y="3081401"/>
            <a:ext cx="1297380" cy="803140"/>
            <a:chOff x="1643042" y="2571744"/>
            <a:chExt cx="1500198" cy="928694"/>
          </a:xfrm>
          <a:effectLst>
            <a:outerShdw blurRad="279400" dist="50800" dir="5400000" sx="1000" sy="1000" algn="ctr" rotWithShape="0">
              <a:srgbClr val="000000">
                <a:alpha val="43137"/>
              </a:srgbClr>
            </a:outerShdw>
          </a:effectLst>
        </p:grpSpPr>
        <p:sp>
          <p:nvSpPr>
            <p:cNvPr id="61" name="Rectangle 60"/>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E</a:t>
              </a:r>
              <a:endParaRPr lang="en-US" b="1" dirty="0">
                <a:solidFill>
                  <a:schemeClr val="tx1"/>
                </a:solidFill>
                <a:latin typeface="Comic Sans MS" pitchFamily="66" charset="0"/>
              </a:endParaRPr>
            </a:p>
          </p:txBody>
        </p:sp>
        <p:cxnSp>
          <p:nvCxnSpPr>
            <p:cNvPr id="62" name="Straight Connector 61"/>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63" name="Group 44"/>
          <p:cNvGrpSpPr/>
          <p:nvPr/>
        </p:nvGrpSpPr>
        <p:grpSpPr>
          <a:xfrm rot="180000">
            <a:off x="1315527" y="2243199"/>
            <a:ext cx="1297380" cy="803140"/>
            <a:chOff x="1643042" y="2571744"/>
            <a:chExt cx="1500198" cy="928694"/>
          </a:xfrm>
          <a:effectLst>
            <a:outerShdw blurRad="279400" dist="50800" dir="5400000" sx="1000" sy="1000" algn="ctr" rotWithShape="0">
              <a:srgbClr val="000000">
                <a:alpha val="43137"/>
              </a:srgbClr>
            </a:outerShdw>
          </a:effectLst>
        </p:grpSpPr>
        <p:sp>
          <p:nvSpPr>
            <p:cNvPr id="64" name="Rectangle 63"/>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D</a:t>
              </a:r>
              <a:endParaRPr lang="en-US" b="1" dirty="0">
                <a:solidFill>
                  <a:schemeClr val="tx1"/>
                </a:solidFill>
                <a:latin typeface="Comic Sans MS" pitchFamily="66" charset="0"/>
              </a:endParaRPr>
            </a:p>
          </p:txBody>
        </p:sp>
        <p:cxnSp>
          <p:nvCxnSpPr>
            <p:cNvPr id="65" name="Straight Connector 64"/>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66" name="Group 29"/>
          <p:cNvGrpSpPr/>
          <p:nvPr/>
        </p:nvGrpSpPr>
        <p:grpSpPr>
          <a:xfrm rot="-60000">
            <a:off x="4121710" y="2144860"/>
            <a:ext cx="1297380" cy="803140"/>
            <a:chOff x="1643042" y="2571744"/>
            <a:chExt cx="1500198" cy="928694"/>
          </a:xfrm>
          <a:effectLst>
            <a:outerShdw blurRad="279400" dist="50800" dir="5400000" sx="1000" sy="1000" algn="ctr" rotWithShape="0">
              <a:srgbClr val="000000">
                <a:alpha val="43137"/>
              </a:srgbClr>
            </a:outerShdw>
          </a:effectLst>
        </p:grpSpPr>
        <p:sp>
          <p:nvSpPr>
            <p:cNvPr id="67" name="Rectangle 66"/>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mic Sans MS" pitchFamily="66" charset="0"/>
                </a:rPr>
                <a:t>C</a:t>
              </a:r>
            </a:p>
          </p:txBody>
        </p:sp>
        <p:cxnSp>
          <p:nvCxnSpPr>
            <p:cNvPr id="68" name="Straight Connector 6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703363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243002" y="762000"/>
            <a:ext cx="1500198" cy="5143536"/>
          </a:xfrm>
          <a:prstGeom prst="rect">
            <a:avLst/>
          </a:prstGeom>
          <a:solidFill>
            <a:srgbClr val="FFF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7"/>
          <p:cNvGrpSpPr/>
          <p:nvPr/>
        </p:nvGrpSpPr>
        <p:grpSpPr>
          <a:xfrm rot="1257539">
            <a:off x="7873122" y="1104946"/>
            <a:ext cx="1297380" cy="803140"/>
            <a:chOff x="1643042" y="2571744"/>
            <a:chExt cx="1500198" cy="928694"/>
          </a:xfrm>
          <a:effectLst>
            <a:outerShdw blurRad="279400" dist="50800" dir="5400000" sx="1000" sy="1000" algn="ctr" rotWithShape="0">
              <a:srgbClr val="000000">
                <a:alpha val="43137"/>
              </a:srgbClr>
            </a:outerShdw>
          </a:effectLst>
        </p:grpSpPr>
        <p:sp>
          <p:nvSpPr>
            <p:cNvPr id="10" name="Rectangle 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Done</a:t>
              </a:r>
              <a:endParaRPr lang="en-US" sz="1400" b="1" dirty="0">
                <a:solidFill>
                  <a:schemeClr val="tx1"/>
                </a:solidFill>
                <a:latin typeface="Comic Sans MS" pitchFamily="66" charset="0"/>
              </a:endParaRPr>
            </a:p>
          </p:txBody>
        </p:sp>
        <p:cxnSp>
          <p:nvCxnSpPr>
            <p:cNvPr id="11" name="Straight Connector 1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6"/>
          <p:cNvGrpSpPr/>
          <p:nvPr/>
        </p:nvGrpSpPr>
        <p:grpSpPr>
          <a:xfrm rot="20168999">
            <a:off x="-3275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7" name="Rectangle 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Planned for Iteration</a:t>
              </a:r>
              <a:endParaRPr lang="en-US" sz="1200" b="1" dirty="0">
                <a:solidFill>
                  <a:schemeClr val="tx1"/>
                </a:solidFill>
                <a:latin typeface="Comic Sans MS" pitchFamily="66" charset="0"/>
              </a:endParaRPr>
            </a:p>
          </p:txBody>
        </p:sp>
        <p:cxnSp>
          <p:nvCxnSpPr>
            <p:cNvPr id="8" name="Straight Connector 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 name="Group 14"/>
          <p:cNvGrpSpPr/>
          <p:nvPr/>
        </p:nvGrpSpPr>
        <p:grpSpPr>
          <a:xfrm rot="-120000">
            <a:off x="2513917"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16" name="Rectangle 15"/>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a:t>
              </a:r>
              <a:r>
                <a:rPr lang="en-US" sz="1400" b="1" dirty="0" err="1" smtClean="0">
                  <a:solidFill>
                    <a:schemeClr val="tx1"/>
                  </a:solidFill>
                  <a:latin typeface="Comic Sans MS" pitchFamily="66" charset="0"/>
                </a:rPr>
                <a:t>Dev</a:t>
              </a:r>
              <a:endParaRPr lang="en-US" sz="1400" b="1" dirty="0">
                <a:solidFill>
                  <a:schemeClr val="tx1"/>
                </a:solidFill>
                <a:latin typeface="Comic Sans MS" pitchFamily="66" charset="0"/>
              </a:endParaRPr>
            </a:p>
          </p:txBody>
        </p:sp>
        <p:cxnSp>
          <p:nvCxnSpPr>
            <p:cNvPr id="17" name="Straight Connector 1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17"/>
          <p:cNvGrpSpPr/>
          <p:nvPr/>
        </p:nvGrpSpPr>
        <p:grpSpPr>
          <a:xfrm rot="-120000">
            <a:off x="5228562"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20" name="Rectangle 1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Testing</a:t>
              </a:r>
              <a:endParaRPr lang="en-US" sz="1400" b="1" dirty="0">
                <a:solidFill>
                  <a:schemeClr val="tx1"/>
                </a:solidFill>
                <a:latin typeface="Comic Sans MS" pitchFamily="66" charset="0"/>
              </a:endParaRPr>
            </a:p>
          </p:txBody>
        </p:sp>
        <p:cxnSp>
          <p:nvCxnSpPr>
            <p:cNvPr id="21" name="Straight Connector 2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6" name="Group 20"/>
          <p:cNvGrpSpPr/>
          <p:nvPr/>
        </p:nvGrpSpPr>
        <p:grpSpPr>
          <a:xfrm rot="180000">
            <a:off x="2687129" y="2166999"/>
            <a:ext cx="1297380" cy="803140"/>
            <a:chOff x="1643042" y="2571744"/>
            <a:chExt cx="1500198" cy="928694"/>
          </a:xfrm>
          <a:effectLst>
            <a:outerShdw blurRad="279400" dist="50800" dir="5400000" sx="1000" sy="1000" algn="ctr" rotWithShape="0">
              <a:srgbClr val="000000">
                <a:alpha val="43137"/>
              </a:srgbClr>
            </a:outerShdw>
          </a:effectLst>
        </p:grpSpPr>
        <p:sp>
          <p:nvSpPr>
            <p:cNvPr id="23" name="Rectangle 22"/>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A</a:t>
              </a:r>
              <a:endParaRPr lang="en-US" b="1" dirty="0">
                <a:solidFill>
                  <a:schemeClr val="tx1"/>
                </a:solidFill>
                <a:latin typeface="Comic Sans MS" pitchFamily="66" charset="0"/>
              </a:endParaRPr>
            </a:p>
          </p:txBody>
        </p:sp>
        <p:cxnSp>
          <p:nvCxnSpPr>
            <p:cNvPr id="24" name="Straight Connector 2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9" name="Group 29"/>
          <p:cNvGrpSpPr/>
          <p:nvPr/>
        </p:nvGrpSpPr>
        <p:grpSpPr>
          <a:xfrm rot="-60000">
            <a:off x="1378510" y="3211661"/>
            <a:ext cx="1297380" cy="803140"/>
            <a:chOff x="1643042" y="2571744"/>
            <a:chExt cx="1500198" cy="928694"/>
          </a:xfrm>
          <a:effectLst>
            <a:outerShdw blurRad="279400" dist="50800" dir="5400000" sx="1000" sy="1000" algn="ctr" rotWithShape="0">
              <a:srgbClr val="000000">
                <a:alpha val="43137"/>
              </a:srgbClr>
            </a:outerShdw>
          </a:effectLst>
        </p:grpSpPr>
        <p:sp>
          <p:nvSpPr>
            <p:cNvPr id="26" name="Rectangle 25"/>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B</a:t>
              </a:r>
              <a:endParaRPr lang="en-US" b="1" dirty="0">
                <a:solidFill>
                  <a:schemeClr val="tx1"/>
                </a:solidFill>
                <a:latin typeface="Comic Sans MS" pitchFamily="66" charset="0"/>
              </a:endParaRPr>
            </a:p>
          </p:txBody>
        </p:sp>
        <p:cxnSp>
          <p:nvCxnSpPr>
            <p:cNvPr id="27" name="Straight Connector 2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2" name="Group 32"/>
          <p:cNvGrpSpPr/>
          <p:nvPr/>
        </p:nvGrpSpPr>
        <p:grpSpPr>
          <a:xfrm rot="-60000">
            <a:off x="-8890" y="4278460"/>
            <a:ext cx="1297380" cy="803140"/>
            <a:chOff x="1643042" y="2571744"/>
            <a:chExt cx="1500198" cy="928694"/>
          </a:xfrm>
          <a:effectLst>
            <a:outerShdw blurRad="279400" dist="50800" dir="5400000" sx="1000" sy="1000" algn="ctr" rotWithShape="0">
              <a:srgbClr val="000000">
                <a:alpha val="43137"/>
              </a:srgbClr>
            </a:outerShdw>
          </a:effectLst>
        </p:grpSpPr>
        <p:sp>
          <p:nvSpPr>
            <p:cNvPr id="29" name="Rectangle 28"/>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H</a:t>
              </a:r>
              <a:endParaRPr lang="en-US" b="1" dirty="0">
                <a:solidFill>
                  <a:schemeClr val="tx1"/>
                </a:solidFill>
                <a:latin typeface="Comic Sans MS" pitchFamily="66" charset="0"/>
              </a:endParaRPr>
            </a:p>
          </p:txBody>
        </p:sp>
        <p:cxnSp>
          <p:nvCxnSpPr>
            <p:cNvPr id="30" name="Straight Connector 29"/>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5" name="Group 35"/>
          <p:cNvGrpSpPr/>
          <p:nvPr/>
        </p:nvGrpSpPr>
        <p:grpSpPr>
          <a:xfrm rot="180000">
            <a:off x="-98308" y="2319399"/>
            <a:ext cx="1297380" cy="803140"/>
            <a:chOff x="1643042" y="2571744"/>
            <a:chExt cx="1500198" cy="928694"/>
          </a:xfrm>
          <a:effectLst>
            <a:outerShdw blurRad="279400" dist="50800" dir="5400000" sx="1000" sy="1000" algn="ctr" rotWithShape="0">
              <a:srgbClr val="000000">
                <a:alpha val="43137"/>
              </a:srgbClr>
            </a:outerShdw>
          </a:effectLst>
        </p:grpSpPr>
        <p:sp>
          <p:nvSpPr>
            <p:cNvPr id="32" name="Rectangle 31"/>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G</a:t>
              </a:r>
              <a:endParaRPr lang="en-US" b="1" dirty="0">
                <a:solidFill>
                  <a:schemeClr val="tx1"/>
                </a:solidFill>
                <a:latin typeface="Comic Sans MS" pitchFamily="66" charset="0"/>
              </a:endParaRPr>
            </a:p>
          </p:txBody>
        </p:sp>
        <p:cxnSp>
          <p:nvCxnSpPr>
            <p:cNvPr id="33" name="Straight Connector 32"/>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8" name="Group 38"/>
          <p:cNvGrpSpPr/>
          <p:nvPr/>
        </p:nvGrpSpPr>
        <p:grpSpPr>
          <a:xfrm rot="180000">
            <a:off x="5300" y="3309999"/>
            <a:ext cx="1297380" cy="803140"/>
            <a:chOff x="1643042" y="2571744"/>
            <a:chExt cx="1500198" cy="928694"/>
          </a:xfrm>
          <a:effectLst>
            <a:outerShdw blurRad="279400" dist="50800" dir="5400000" sx="1000" sy="1000" algn="ctr" rotWithShape="0">
              <a:srgbClr val="000000">
                <a:alpha val="43137"/>
              </a:srgbClr>
            </a:outerShdw>
          </a:effectLst>
        </p:grpSpPr>
        <p:sp>
          <p:nvSpPr>
            <p:cNvPr id="35" name="Rectangle 34"/>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F</a:t>
              </a:r>
              <a:endParaRPr lang="en-US" b="1" dirty="0">
                <a:solidFill>
                  <a:schemeClr val="tx1"/>
                </a:solidFill>
                <a:latin typeface="Comic Sans MS" pitchFamily="66" charset="0"/>
              </a:endParaRPr>
            </a:p>
          </p:txBody>
        </p:sp>
        <p:cxnSp>
          <p:nvCxnSpPr>
            <p:cNvPr id="36" name="Straight Connector 35"/>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9" name="Group 41"/>
          <p:cNvGrpSpPr/>
          <p:nvPr/>
        </p:nvGrpSpPr>
        <p:grpSpPr>
          <a:xfrm rot="180000">
            <a:off x="2763327" y="3081401"/>
            <a:ext cx="1297380" cy="803140"/>
            <a:chOff x="1643042" y="2571744"/>
            <a:chExt cx="1500198" cy="928694"/>
          </a:xfrm>
          <a:effectLst>
            <a:outerShdw blurRad="279400" dist="50800" dir="5400000" sx="1000" sy="1000" algn="ctr" rotWithShape="0">
              <a:srgbClr val="000000">
                <a:alpha val="43137"/>
              </a:srgbClr>
            </a:outerShdw>
          </a:effectLst>
        </p:grpSpPr>
        <p:sp>
          <p:nvSpPr>
            <p:cNvPr id="38" name="Rectangle 37"/>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E</a:t>
              </a:r>
              <a:endParaRPr lang="en-US" b="1" dirty="0">
                <a:solidFill>
                  <a:schemeClr val="tx1"/>
                </a:solidFill>
                <a:latin typeface="Comic Sans MS" pitchFamily="66" charset="0"/>
              </a:endParaRPr>
            </a:p>
          </p:txBody>
        </p:sp>
        <p:cxnSp>
          <p:nvCxnSpPr>
            <p:cNvPr id="39" name="Straight Connector 38"/>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2" name="Group 44"/>
          <p:cNvGrpSpPr/>
          <p:nvPr/>
        </p:nvGrpSpPr>
        <p:grpSpPr>
          <a:xfrm rot="180000">
            <a:off x="1315527" y="2243199"/>
            <a:ext cx="1297380" cy="803140"/>
            <a:chOff x="1643042" y="2571744"/>
            <a:chExt cx="1500198" cy="928694"/>
          </a:xfrm>
          <a:effectLst>
            <a:outerShdw blurRad="279400" dist="50800" dir="5400000" sx="1000" sy="1000" algn="ctr" rotWithShape="0">
              <a:srgbClr val="000000">
                <a:alpha val="43137"/>
              </a:srgbClr>
            </a:outerShdw>
          </a:effectLst>
        </p:grpSpPr>
        <p:sp>
          <p:nvSpPr>
            <p:cNvPr id="41" name="Rectangle 40"/>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D</a:t>
              </a:r>
              <a:endParaRPr lang="en-US" b="1" dirty="0">
                <a:solidFill>
                  <a:schemeClr val="tx1"/>
                </a:solidFill>
                <a:latin typeface="Comic Sans MS" pitchFamily="66" charset="0"/>
              </a:endParaRPr>
            </a:p>
          </p:txBody>
        </p:sp>
        <p:cxnSp>
          <p:nvCxnSpPr>
            <p:cNvPr id="42" name="Straight Connector 41"/>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5" name="Group 17"/>
          <p:cNvGrpSpPr/>
          <p:nvPr/>
        </p:nvGrpSpPr>
        <p:grpSpPr>
          <a:xfrm>
            <a:off x="3857620" y="1142984"/>
            <a:ext cx="1297380" cy="803140"/>
            <a:chOff x="1643042" y="2571744"/>
            <a:chExt cx="1500198" cy="928694"/>
          </a:xfrm>
          <a:effectLst>
            <a:outerShdw blurRad="279400" dist="50800" dir="5400000" sx="1000" sy="1000" algn="ctr" rotWithShape="0">
              <a:srgbClr val="000000">
                <a:alpha val="43137"/>
              </a:srgbClr>
            </a:outerShdw>
          </a:effectLst>
        </p:grpSpPr>
        <p:sp>
          <p:nvSpPr>
            <p:cNvPr id="44" name="Rectangle 43"/>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Ready for Testing</a:t>
              </a:r>
              <a:endParaRPr lang="en-US" sz="1400" b="1" dirty="0">
                <a:solidFill>
                  <a:schemeClr val="tx1"/>
                </a:solidFill>
                <a:latin typeface="Comic Sans MS" pitchFamily="66" charset="0"/>
              </a:endParaRPr>
            </a:p>
          </p:txBody>
        </p:sp>
        <p:cxnSp>
          <p:nvCxnSpPr>
            <p:cNvPr id="45" name="Straight Connector 44"/>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8" name="Group 45"/>
          <p:cNvGrpSpPr/>
          <p:nvPr/>
        </p:nvGrpSpPr>
        <p:grpSpPr>
          <a:xfrm rot="21247268">
            <a:off x="6590919" y="1131131"/>
            <a:ext cx="1297380" cy="803140"/>
            <a:chOff x="1643042" y="2571744"/>
            <a:chExt cx="1500198" cy="928694"/>
          </a:xfrm>
          <a:effectLst>
            <a:outerShdw blurRad="279400" dist="50800" dir="5400000" sx="1000" sy="1000" algn="ctr" rotWithShape="0">
              <a:srgbClr val="000000">
                <a:alpha val="43137"/>
              </a:srgbClr>
            </a:outerShdw>
          </a:effectLst>
        </p:grpSpPr>
        <p:sp>
          <p:nvSpPr>
            <p:cNvPr id="47" name="Rectangle 4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Awaiting sign-off</a:t>
              </a:r>
              <a:endParaRPr lang="en-US" sz="1200" b="1" dirty="0">
                <a:solidFill>
                  <a:schemeClr val="tx1"/>
                </a:solidFill>
                <a:latin typeface="Comic Sans MS" pitchFamily="66" charset="0"/>
              </a:endParaRPr>
            </a:p>
          </p:txBody>
        </p:sp>
        <p:cxnSp>
          <p:nvCxnSpPr>
            <p:cNvPr id="48" name="Straight Connector 4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1" name="Group 11"/>
          <p:cNvGrpSpPr/>
          <p:nvPr/>
        </p:nvGrpSpPr>
        <p:grpSpPr>
          <a:xfrm rot="180000">
            <a:off x="112407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13" name="Rectangle 12"/>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Ready for Dev</a:t>
              </a:r>
              <a:endParaRPr lang="en-US" sz="1200" b="1" dirty="0">
                <a:solidFill>
                  <a:schemeClr val="tx1"/>
                </a:solidFill>
                <a:latin typeface="Comic Sans MS" pitchFamily="66" charset="0"/>
              </a:endParaRPr>
            </a:p>
          </p:txBody>
        </p:sp>
        <p:cxnSp>
          <p:nvCxnSpPr>
            <p:cNvPr id="14" name="Straight Connector 1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4" name="Group 29"/>
          <p:cNvGrpSpPr/>
          <p:nvPr/>
        </p:nvGrpSpPr>
        <p:grpSpPr>
          <a:xfrm rot="-60000">
            <a:off x="4121710" y="2144860"/>
            <a:ext cx="1297380" cy="803140"/>
            <a:chOff x="1643042" y="2571744"/>
            <a:chExt cx="1500198" cy="928694"/>
          </a:xfrm>
          <a:effectLst>
            <a:outerShdw blurRad="279400" dist="50800" dir="5400000" sx="1000" sy="1000" algn="ctr" rotWithShape="0">
              <a:srgbClr val="000000">
                <a:alpha val="43137"/>
              </a:srgbClr>
            </a:outerShdw>
          </a:effectLst>
        </p:grpSpPr>
        <p:sp>
          <p:nvSpPr>
            <p:cNvPr id="50" name="Rectangle 49"/>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mic Sans MS" pitchFamily="66" charset="0"/>
                </a:rPr>
                <a:t>C</a:t>
              </a:r>
            </a:p>
          </p:txBody>
        </p:sp>
        <p:cxnSp>
          <p:nvCxnSpPr>
            <p:cNvPr id="51" name="Straight Connector 5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bwMode="auto">
          <a:xfrm>
            <a:off x="1219200" y="228600"/>
            <a:ext cx="76200" cy="6324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p:cNvSpPr txBox="1"/>
          <p:nvPr/>
        </p:nvSpPr>
        <p:spPr>
          <a:xfrm>
            <a:off x="3124200" y="4724400"/>
            <a:ext cx="6019800" cy="400110"/>
          </a:xfrm>
          <a:prstGeom prst="rect">
            <a:avLst/>
          </a:prstGeom>
          <a:solidFill>
            <a:srgbClr val="FFFCB4"/>
          </a:solidFill>
          <a:ln>
            <a:solidFill>
              <a:schemeClr val="tx1"/>
            </a:solidFill>
          </a:ln>
        </p:spPr>
        <p:txBody>
          <a:bodyPr wrap="square" rtlCol="0">
            <a:spAutoFit/>
          </a:bodyPr>
          <a:lstStyle/>
          <a:p>
            <a:r>
              <a:rPr lang="en-US" sz="2000" dirty="0" smtClean="0">
                <a:latin typeface="Calibri" pitchFamily="34" charset="0"/>
                <a:cs typeface="Calibri" pitchFamily="34" charset="0"/>
              </a:rPr>
              <a:t>When a story arrives here, it’s ready for development</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165208298"/>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3810000" y="762000"/>
            <a:ext cx="1500198" cy="5143536"/>
          </a:xfrm>
          <a:prstGeom prst="rect">
            <a:avLst/>
          </a:prstGeom>
          <a:solidFill>
            <a:srgbClr val="FFF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7"/>
          <p:cNvGrpSpPr/>
          <p:nvPr/>
        </p:nvGrpSpPr>
        <p:grpSpPr>
          <a:xfrm rot="1257539">
            <a:off x="7873122" y="1104946"/>
            <a:ext cx="1297380" cy="803140"/>
            <a:chOff x="1643042" y="2571744"/>
            <a:chExt cx="1500198" cy="928694"/>
          </a:xfrm>
          <a:effectLst>
            <a:outerShdw blurRad="279400" dist="50800" dir="5400000" sx="1000" sy="1000" algn="ctr" rotWithShape="0">
              <a:srgbClr val="000000">
                <a:alpha val="43137"/>
              </a:srgbClr>
            </a:outerShdw>
          </a:effectLst>
        </p:grpSpPr>
        <p:sp>
          <p:nvSpPr>
            <p:cNvPr id="10" name="Rectangle 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Done</a:t>
              </a:r>
              <a:endParaRPr lang="en-US" sz="1400" b="1" dirty="0">
                <a:solidFill>
                  <a:schemeClr val="tx1"/>
                </a:solidFill>
                <a:latin typeface="Comic Sans MS" pitchFamily="66" charset="0"/>
              </a:endParaRPr>
            </a:p>
          </p:txBody>
        </p:sp>
        <p:cxnSp>
          <p:nvCxnSpPr>
            <p:cNvPr id="11" name="Straight Connector 1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6"/>
          <p:cNvGrpSpPr/>
          <p:nvPr/>
        </p:nvGrpSpPr>
        <p:grpSpPr>
          <a:xfrm rot="20168999">
            <a:off x="-3275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7" name="Rectangle 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Planned for Iteration</a:t>
              </a:r>
              <a:endParaRPr lang="en-US" sz="1200" b="1" dirty="0">
                <a:solidFill>
                  <a:schemeClr val="tx1"/>
                </a:solidFill>
                <a:latin typeface="Comic Sans MS" pitchFamily="66" charset="0"/>
              </a:endParaRPr>
            </a:p>
          </p:txBody>
        </p:sp>
        <p:cxnSp>
          <p:nvCxnSpPr>
            <p:cNvPr id="8" name="Straight Connector 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 name="Group 14"/>
          <p:cNvGrpSpPr/>
          <p:nvPr/>
        </p:nvGrpSpPr>
        <p:grpSpPr>
          <a:xfrm rot="-120000">
            <a:off x="2513917"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16" name="Rectangle 15"/>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a:t>
              </a:r>
              <a:r>
                <a:rPr lang="en-US" sz="1400" b="1" dirty="0" err="1" smtClean="0">
                  <a:solidFill>
                    <a:schemeClr val="tx1"/>
                  </a:solidFill>
                  <a:latin typeface="Comic Sans MS" pitchFamily="66" charset="0"/>
                </a:rPr>
                <a:t>Dev</a:t>
              </a:r>
              <a:endParaRPr lang="en-US" sz="1400" b="1" dirty="0">
                <a:solidFill>
                  <a:schemeClr val="tx1"/>
                </a:solidFill>
                <a:latin typeface="Comic Sans MS" pitchFamily="66" charset="0"/>
              </a:endParaRPr>
            </a:p>
          </p:txBody>
        </p:sp>
        <p:cxnSp>
          <p:nvCxnSpPr>
            <p:cNvPr id="17" name="Straight Connector 1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17"/>
          <p:cNvGrpSpPr/>
          <p:nvPr/>
        </p:nvGrpSpPr>
        <p:grpSpPr>
          <a:xfrm rot="-120000">
            <a:off x="5228562"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20" name="Rectangle 1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Testing</a:t>
              </a:r>
              <a:endParaRPr lang="en-US" sz="1400" b="1" dirty="0">
                <a:solidFill>
                  <a:schemeClr val="tx1"/>
                </a:solidFill>
                <a:latin typeface="Comic Sans MS" pitchFamily="66" charset="0"/>
              </a:endParaRPr>
            </a:p>
          </p:txBody>
        </p:sp>
        <p:cxnSp>
          <p:nvCxnSpPr>
            <p:cNvPr id="21" name="Straight Connector 2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6" name="Group 20"/>
          <p:cNvGrpSpPr/>
          <p:nvPr/>
        </p:nvGrpSpPr>
        <p:grpSpPr>
          <a:xfrm rot="180000">
            <a:off x="5430327" y="2014599"/>
            <a:ext cx="1297380" cy="803140"/>
            <a:chOff x="1643042" y="2571744"/>
            <a:chExt cx="1500198" cy="928694"/>
          </a:xfrm>
          <a:effectLst>
            <a:outerShdw blurRad="279400" dist="50800" dir="5400000" sx="1000" sy="1000" algn="ctr" rotWithShape="0">
              <a:srgbClr val="000000">
                <a:alpha val="43137"/>
              </a:srgbClr>
            </a:outerShdw>
          </a:effectLst>
        </p:grpSpPr>
        <p:sp>
          <p:nvSpPr>
            <p:cNvPr id="23" name="Rectangle 22"/>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A</a:t>
              </a:r>
              <a:endParaRPr lang="en-US" b="1" dirty="0">
                <a:solidFill>
                  <a:schemeClr val="tx1"/>
                </a:solidFill>
                <a:latin typeface="Comic Sans MS" pitchFamily="66" charset="0"/>
              </a:endParaRPr>
            </a:p>
          </p:txBody>
        </p:sp>
        <p:cxnSp>
          <p:nvCxnSpPr>
            <p:cNvPr id="24" name="Straight Connector 2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9" name="Group 29"/>
          <p:cNvGrpSpPr/>
          <p:nvPr/>
        </p:nvGrpSpPr>
        <p:grpSpPr>
          <a:xfrm rot="-60000">
            <a:off x="2597710" y="3211660"/>
            <a:ext cx="1297380" cy="803140"/>
            <a:chOff x="1643042" y="2571744"/>
            <a:chExt cx="1500198" cy="928694"/>
          </a:xfrm>
          <a:effectLst>
            <a:outerShdw blurRad="279400" dist="50800" dir="5400000" sx="1000" sy="1000" algn="ctr" rotWithShape="0">
              <a:srgbClr val="000000">
                <a:alpha val="43137"/>
              </a:srgbClr>
            </a:outerShdw>
          </a:effectLst>
        </p:grpSpPr>
        <p:sp>
          <p:nvSpPr>
            <p:cNvPr id="26" name="Rectangle 25"/>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B</a:t>
              </a:r>
              <a:endParaRPr lang="en-US" b="1" dirty="0">
                <a:solidFill>
                  <a:schemeClr val="tx1"/>
                </a:solidFill>
                <a:latin typeface="Comic Sans MS" pitchFamily="66" charset="0"/>
              </a:endParaRPr>
            </a:p>
          </p:txBody>
        </p:sp>
        <p:cxnSp>
          <p:nvCxnSpPr>
            <p:cNvPr id="27" name="Straight Connector 2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2" name="Group 32"/>
          <p:cNvGrpSpPr/>
          <p:nvPr/>
        </p:nvGrpSpPr>
        <p:grpSpPr>
          <a:xfrm rot="-60000">
            <a:off x="-8890" y="4278460"/>
            <a:ext cx="1297380" cy="803140"/>
            <a:chOff x="1643042" y="2571744"/>
            <a:chExt cx="1500198" cy="928694"/>
          </a:xfrm>
          <a:effectLst>
            <a:outerShdw blurRad="279400" dist="50800" dir="5400000" sx="1000" sy="1000" algn="ctr" rotWithShape="0">
              <a:srgbClr val="000000">
                <a:alpha val="43137"/>
              </a:srgbClr>
            </a:outerShdw>
          </a:effectLst>
        </p:grpSpPr>
        <p:sp>
          <p:nvSpPr>
            <p:cNvPr id="29" name="Rectangle 28"/>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H</a:t>
              </a:r>
              <a:endParaRPr lang="en-US" b="1" dirty="0">
                <a:solidFill>
                  <a:schemeClr val="tx1"/>
                </a:solidFill>
                <a:latin typeface="Comic Sans MS" pitchFamily="66" charset="0"/>
              </a:endParaRPr>
            </a:p>
          </p:txBody>
        </p:sp>
        <p:cxnSp>
          <p:nvCxnSpPr>
            <p:cNvPr id="30" name="Straight Connector 29"/>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5" name="Group 35"/>
          <p:cNvGrpSpPr/>
          <p:nvPr/>
        </p:nvGrpSpPr>
        <p:grpSpPr>
          <a:xfrm rot="180000">
            <a:off x="-98308" y="2319399"/>
            <a:ext cx="1297380" cy="803140"/>
            <a:chOff x="1643042" y="2571744"/>
            <a:chExt cx="1500198" cy="928694"/>
          </a:xfrm>
          <a:effectLst>
            <a:outerShdw blurRad="279400" dist="50800" dir="5400000" sx="1000" sy="1000" algn="ctr" rotWithShape="0">
              <a:srgbClr val="000000">
                <a:alpha val="43137"/>
              </a:srgbClr>
            </a:outerShdw>
          </a:effectLst>
        </p:grpSpPr>
        <p:sp>
          <p:nvSpPr>
            <p:cNvPr id="32" name="Rectangle 31"/>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G</a:t>
              </a:r>
              <a:endParaRPr lang="en-US" b="1" dirty="0">
                <a:solidFill>
                  <a:schemeClr val="tx1"/>
                </a:solidFill>
                <a:latin typeface="Comic Sans MS" pitchFamily="66" charset="0"/>
              </a:endParaRPr>
            </a:p>
          </p:txBody>
        </p:sp>
        <p:cxnSp>
          <p:nvCxnSpPr>
            <p:cNvPr id="33" name="Straight Connector 32"/>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8" name="Group 38"/>
          <p:cNvGrpSpPr/>
          <p:nvPr/>
        </p:nvGrpSpPr>
        <p:grpSpPr>
          <a:xfrm rot="180000">
            <a:off x="5300" y="3309999"/>
            <a:ext cx="1297380" cy="803140"/>
            <a:chOff x="1643042" y="2571744"/>
            <a:chExt cx="1500198" cy="928694"/>
          </a:xfrm>
          <a:effectLst>
            <a:outerShdw blurRad="279400" dist="50800" dir="5400000" sx="1000" sy="1000" algn="ctr" rotWithShape="0">
              <a:srgbClr val="000000">
                <a:alpha val="43137"/>
              </a:srgbClr>
            </a:outerShdw>
          </a:effectLst>
        </p:grpSpPr>
        <p:sp>
          <p:nvSpPr>
            <p:cNvPr id="35" name="Rectangle 34"/>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F</a:t>
              </a:r>
              <a:endParaRPr lang="en-US" b="1" dirty="0">
                <a:solidFill>
                  <a:schemeClr val="tx1"/>
                </a:solidFill>
                <a:latin typeface="Comic Sans MS" pitchFamily="66" charset="0"/>
              </a:endParaRPr>
            </a:p>
          </p:txBody>
        </p:sp>
        <p:cxnSp>
          <p:nvCxnSpPr>
            <p:cNvPr id="36" name="Straight Connector 35"/>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9" name="Group 41"/>
          <p:cNvGrpSpPr/>
          <p:nvPr/>
        </p:nvGrpSpPr>
        <p:grpSpPr>
          <a:xfrm rot="180000">
            <a:off x="3982528" y="3157599"/>
            <a:ext cx="1297380" cy="803140"/>
            <a:chOff x="1643042" y="2571744"/>
            <a:chExt cx="1500198" cy="928694"/>
          </a:xfrm>
          <a:effectLst>
            <a:outerShdw blurRad="279400" dist="50800" dir="5400000" sx="1000" sy="1000" algn="ctr" rotWithShape="0">
              <a:srgbClr val="000000">
                <a:alpha val="43137"/>
              </a:srgbClr>
            </a:outerShdw>
          </a:effectLst>
        </p:grpSpPr>
        <p:sp>
          <p:nvSpPr>
            <p:cNvPr id="38" name="Rectangle 37"/>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E</a:t>
              </a:r>
              <a:endParaRPr lang="en-US" b="1" dirty="0">
                <a:solidFill>
                  <a:schemeClr val="tx1"/>
                </a:solidFill>
                <a:latin typeface="Comic Sans MS" pitchFamily="66" charset="0"/>
              </a:endParaRPr>
            </a:p>
          </p:txBody>
        </p:sp>
        <p:cxnSp>
          <p:nvCxnSpPr>
            <p:cNvPr id="39" name="Straight Connector 38"/>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2" name="Group 44"/>
          <p:cNvGrpSpPr/>
          <p:nvPr/>
        </p:nvGrpSpPr>
        <p:grpSpPr>
          <a:xfrm rot="180000">
            <a:off x="2610927" y="2243199"/>
            <a:ext cx="1297380" cy="803140"/>
            <a:chOff x="1643042" y="2571744"/>
            <a:chExt cx="1500198" cy="928694"/>
          </a:xfrm>
          <a:effectLst>
            <a:outerShdw blurRad="279400" dist="50800" dir="5400000" sx="1000" sy="1000" algn="ctr" rotWithShape="0">
              <a:srgbClr val="000000">
                <a:alpha val="43137"/>
              </a:srgbClr>
            </a:outerShdw>
          </a:effectLst>
        </p:grpSpPr>
        <p:sp>
          <p:nvSpPr>
            <p:cNvPr id="41" name="Rectangle 40"/>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D</a:t>
              </a:r>
              <a:endParaRPr lang="en-US" b="1" dirty="0">
                <a:solidFill>
                  <a:schemeClr val="tx1"/>
                </a:solidFill>
                <a:latin typeface="Comic Sans MS" pitchFamily="66" charset="0"/>
              </a:endParaRPr>
            </a:p>
          </p:txBody>
        </p:sp>
        <p:cxnSp>
          <p:nvCxnSpPr>
            <p:cNvPr id="42" name="Straight Connector 41"/>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5" name="Group 17"/>
          <p:cNvGrpSpPr/>
          <p:nvPr/>
        </p:nvGrpSpPr>
        <p:grpSpPr>
          <a:xfrm>
            <a:off x="3857620" y="1142984"/>
            <a:ext cx="1297380" cy="803140"/>
            <a:chOff x="1643042" y="2571744"/>
            <a:chExt cx="1500198" cy="928694"/>
          </a:xfrm>
          <a:effectLst>
            <a:outerShdw blurRad="279400" dist="50800" dir="5400000" sx="1000" sy="1000" algn="ctr" rotWithShape="0">
              <a:srgbClr val="000000">
                <a:alpha val="43137"/>
              </a:srgbClr>
            </a:outerShdw>
          </a:effectLst>
        </p:grpSpPr>
        <p:sp>
          <p:nvSpPr>
            <p:cNvPr id="44" name="Rectangle 43"/>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Ready for Testing</a:t>
              </a:r>
              <a:endParaRPr lang="en-US" sz="1400" b="1" dirty="0">
                <a:solidFill>
                  <a:schemeClr val="tx1"/>
                </a:solidFill>
                <a:latin typeface="Comic Sans MS" pitchFamily="66" charset="0"/>
              </a:endParaRPr>
            </a:p>
          </p:txBody>
        </p:sp>
        <p:cxnSp>
          <p:nvCxnSpPr>
            <p:cNvPr id="45" name="Straight Connector 44"/>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8" name="Group 45"/>
          <p:cNvGrpSpPr/>
          <p:nvPr/>
        </p:nvGrpSpPr>
        <p:grpSpPr>
          <a:xfrm rot="21247268">
            <a:off x="6590919" y="1131131"/>
            <a:ext cx="1297380" cy="803140"/>
            <a:chOff x="1643042" y="2571744"/>
            <a:chExt cx="1500198" cy="928694"/>
          </a:xfrm>
          <a:effectLst>
            <a:outerShdw blurRad="279400" dist="50800" dir="5400000" sx="1000" sy="1000" algn="ctr" rotWithShape="0">
              <a:srgbClr val="000000">
                <a:alpha val="43137"/>
              </a:srgbClr>
            </a:outerShdw>
          </a:effectLst>
        </p:grpSpPr>
        <p:sp>
          <p:nvSpPr>
            <p:cNvPr id="47" name="Rectangle 4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Awaiting sign-off</a:t>
              </a:r>
              <a:endParaRPr lang="en-US" sz="1200" b="1" dirty="0">
                <a:solidFill>
                  <a:schemeClr val="tx1"/>
                </a:solidFill>
                <a:latin typeface="Comic Sans MS" pitchFamily="66" charset="0"/>
              </a:endParaRPr>
            </a:p>
          </p:txBody>
        </p:sp>
        <p:cxnSp>
          <p:nvCxnSpPr>
            <p:cNvPr id="48" name="Straight Connector 4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1" name="Group 11"/>
          <p:cNvGrpSpPr/>
          <p:nvPr/>
        </p:nvGrpSpPr>
        <p:grpSpPr>
          <a:xfrm rot="180000">
            <a:off x="112407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13" name="Rectangle 12"/>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Ready for Dev</a:t>
              </a:r>
              <a:endParaRPr lang="en-US" sz="1200" b="1" dirty="0">
                <a:solidFill>
                  <a:schemeClr val="tx1"/>
                </a:solidFill>
                <a:latin typeface="Comic Sans MS" pitchFamily="66" charset="0"/>
              </a:endParaRPr>
            </a:p>
          </p:txBody>
        </p:sp>
        <p:cxnSp>
          <p:nvCxnSpPr>
            <p:cNvPr id="14" name="Straight Connector 1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4" name="Group 29"/>
          <p:cNvGrpSpPr/>
          <p:nvPr/>
        </p:nvGrpSpPr>
        <p:grpSpPr>
          <a:xfrm rot="-60000">
            <a:off x="4121710" y="2144860"/>
            <a:ext cx="1297380" cy="803140"/>
            <a:chOff x="1643042" y="2571744"/>
            <a:chExt cx="1500198" cy="928694"/>
          </a:xfrm>
          <a:effectLst>
            <a:outerShdw blurRad="279400" dist="50800" dir="5400000" sx="1000" sy="1000" algn="ctr" rotWithShape="0">
              <a:srgbClr val="000000">
                <a:alpha val="43137"/>
              </a:srgbClr>
            </a:outerShdw>
          </a:effectLst>
        </p:grpSpPr>
        <p:sp>
          <p:nvSpPr>
            <p:cNvPr id="50" name="Rectangle 49"/>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mic Sans MS" pitchFamily="66" charset="0"/>
                </a:rPr>
                <a:t>C</a:t>
              </a:r>
            </a:p>
          </p:txBody>
        </p:sp>
        <p:cxnSp>
          <p:nvCxnSpPr>
            <p:cNvPr id="51" name="Straight Connector 5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bwMode="auto">
          <a:xfrm>
            <a:off x="1219200" y="228600"/>
            <a:ext cx="76200" cy="6324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p:cNvSpPr txBox="1"/>
          <p:nvPr/>
        </p:nvSpPr>
        <p:spPr>
          <a:xfrm>
            <a:off x="2133600" y="6248400"/>
            <a:ext cx="5791200" cy="400110"/>
          </a:xfrm>
          <a:prstGeom prst="rect">
            <a:avLst/>
          </a:prstGeom>
          <a:solidFill>
            <a:srgbClr val="FFFCB4"/>
          </a:solidFill>
          <a:ln>
            <a:solidFill>
              <a:schemeClr val="tx1"/>
            </a:solidFill>
          </a:ln>
        </p:spPr>
        <p:txBody>
          <a:bodyPr wrap="square" rtlCol="0">
            <a:spAutoFit/>
          </a:bodyPr>
          <a:lstStyle/>
          <a:p>
            <a:r>
              <a:rPr lang="en-US" sz="2000" dirty="0" smtClean="0">
                <a:latin typeface="Calibri" pitchFamily="34" charset="0"/>
                <a:cs typeface="Calibri" pitchFamily="34" charset="0"/>
              </a:rPr>
              <a:t>When a story arrives here, it’s ready for testing.</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41945361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Iteration planning: input</a:t>
            </a:r>
            <a:endParaRPr lang="en-US" dirty="0"/>
          </a:p>
        </p:txBody>
      </p:sp>
      <p:sp>
        <p:nvSpPr>
          <p:cNvPr id="8" name="Down Arrow 7"/>
          <p:cNvSpPr/>
          <p:nvPr/>
        </p:nvSpPr>
        <p:spPr>
          <a:xfrm>
            <a:off x="4357686" y="4468155"/>
            <a:ext cx="500066" cy="428628"/>
          </a:xfrm>
          <a:prstGeom prst="downArrow">
            <a:avLst>
              <a:gd name="adj1" fmla="val 50000"/>
              <a:gd name="adj2" fmla="val 52813"/>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graphicFrame>
        <p:nvGraphicFramePr>
          <p:cNvPr id="11" name="Diagram 10"/>
          <p:cNvGraphicFramePr/>
          <p:nvPr/>
        </p:nvGraphicFramePr>
        <p:xfrm>
          <a:off x="850234" y="1219200"/>
          <a:ext cx="42832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15"/>
          <p:cNvGrpSpPr/>
          <p:nvPr/>
        </p:nvGrpSpPr>
        <p:grpSpPr>
          <a:xfrm>
            <a:off x="5149518" y="1934412"/>
            <a:ext cx="3705726" cy="3533875"/>
            <a:chOff x="5149518" y="2252579"/>
            <a:chExt cx="3705726" cy="3533875"/>
          </a:xfrm>
        </p:grpSpPr>
        <p:graphicFrame>
          <p:nvGraphicFramePr>
            <p:cNvPr id="14" name="Diagram 13"/>
            <p:cNvGraphicFramePr/>
            <p:nvPr/>
          </p:nvGraphicFramePr>
          <p:xfrm>
            <a:off x="5149518" y="2252579"/>
            <a:ext cx="3705726" cy="24704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Right Arrow 11"/>
            <p:cNvSpPr/>
            <p:nvPr/>
          </p:nvSpPr>
          <p:spPr>
            <a:xfrm>
              <a:off x="5358065" y="3272593"/>
              <a:ext cx="577516" cy="705853"/>
            </a:xfrm>
            <a:prstGeom prst="rightArrow">
              <a:avLst/>
            </a:prstGeom>
            <a:solidFill>
              <a:srgbClr val="C4AB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288504" y="4709236"/>
              <a:ext cx="1625766" cy="1077218"/>
            </a:xfrm>
            <a:prstGeom prst="rect">
              <a:avLst/>
            </a:prstGeom>
            <a:noFill/>
          </p:spPr>
          <p:txBody>
            <a:bodyPr wrap="none" rtlCol="0">
              <a:spAutoFit/>
            </a:bodyPr>
            <a:lstStyle/>
            <a:p>
              <a:r>
                <a:rPr lang="en-US" sz="3200" dirty="0" smtClean="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rPr>
                <a:t>Iteration</a:t>
              </a:r>
            </a:p>
            <a:p>
              <a:r>
                <a:rPr lang="en-US" sz="3200" dirty="0" smtClean="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rPr>
                <a:t>Planning</a:t>
              </a:r>
              <a:endParaRPr lang="en-US" sz="3200" dirty="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endParaRPr>
            </a:p>
          </p:txBody>
        </p:sp>
      </p:grpSp>
    </p:spTree>
    <p:extLst>
      <p:ext uri="{BB962C8B-B14F-4D97-AF65-F5344CB8AC3E}">
        <p14:creationId xmlns:p14="http://schemas.microsoft.com/office/powerpoint/2010/main" val="179643420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6553200" y="685800"/>
            <a:ext cx="1500198" cy="5143536"/>
          </a:xfrm>
          <a:prstGeom prst="rect">
            <a:avLst/>
          </a:prstGeom>
          <a:solidFill>
            <a:srgbClr val="FFF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7"/>
          <p:cNvGrpSpPr/>
          <p:nvPr/>
        </p:nvGrpSpPr>
        <p:grpSpPr>
          <a:xfrm rot="1257539">
            <a:off x="7873122" y="1104946"/>
            <a:ext cx="1297380" cy="803140"/>
            <a:chOff x="1643042" y="2571744"/>
            <a:chExt cx="1500198" cy="928694"/>
          </a:xfrm>
          <a:effectLst>
            <a:outerShdw blurRad="279400" dist="50800" dir="5400000" sx="1000" sy="1000" algn="ctr" rotWithShape="0">
              <a:srgbClr val="000000">
                <a:alpha val="43137"/>
              </a:srgbClr>
            </a:outerShdw>
          </a:effectLst>
        </p:grpSpPr>
        <p:sp>
          <p:nvSpPr>
            <p:cNvPr id="10" name="Rectangle 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Done</a:t>
              </a:r>
              <a:endParaRPr lang="en-US" sz="1400" b="1" dirty="0">
                <a:solidFill>
                  <a:schemeClr val="tx1"/>
                </a:solidFill>
                <a:latin typeface="Comic Sans MS" pitchFamily="66" charset="0"/>
              </a:endParaRPr>
            </a:p>
          </p:txBody>
        </p:sp>
        <p:cxnSp>
          <p:nvCxnSpPr>
            <p:cNvPr id="11" name="Straight Connector 1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6"/>
          <p:cNvGrpSpPr/>
          <p:nvPr/>
        </p:nvGrpSpPr>
        <p:grpSpPr>
          <a:xfrm rot="20168999">
            <a:off x="-3275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7" name="Rectangle 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Planned for Iteration</a:t>
              </a:r>
              <a:endParaRPr lang="en-US" sz="1200" b="1" dirty="0">
                <a:solidFill>
                  <a:schemeClr val="tx1"/>
                </a:solidFill>
                <a:latin typeface="Comic Sans MS" pitchFamily="66" charset="0"/>
              </a:endParaRPr>
            </a:p>
          </p:txBody>
        </p:sp>
        <p:cxnSp>
          <p:nvCxnSpPr>
            <p:cNvPr id="8" name="Straight Connector 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 name="Group 14"/>
          <p:cNvGrpSpPr/>
          <p:nvPr/>
        </p:nvGrpSpPr>
        <p:grpSpPr>
          <a:xfrm rot="-120000">
            <a:off x="2513917"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16" name="Rectangle 15"/>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a:t>
              </a:r>
              <a:r>
                <a:rPr lang="en-US" sz="1400" b="1" dirty="0" err="1" smtClean="0">
                  <a:solidFill>
                    <a:schemeClr val="tx1"/>
                  </a:solidFill>
                  <a:latin typeface="Comic Sans MS" pitchFamily="66" charset="0"/>
                </a:rPr>
                <a:t>Dev</a:t>
              </a:r>
              <a:endParaRPr lang="en-US" sz="1400" b="1" dirty="0">
                <a:solidFill>
                  <a:schemeClr val="tx1"/>
                </a:solidFill>
                <a:latin typeface="Comic Sans MS" pitchFamily="66" charset="0"/>
              </a:endParaRPr>
            </a:p>
          </p:txBody>
        </p:sp>
        <p:cxnSp>
          <p:nvCxnSpPr>
            <p:cNvPr id="17" name="Straight Connector 1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17"/>
          <p:cNvGrpSpPr/>
          <p:nvPr/>
        </p:nvGrpSpPr>
        <p:grpSpPr>
          <a:xfrm rot="-120000">
            <a:off x="5228562"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20" name="Rectangle 1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Testing</a:t>
              </a:r>
              <a:endParaRPr lang="en-US" sz="1400" b="1" dirty="0">
                <a:solidFill>
                  <a:schemeClr val="tx1"/>
                </a:solidFill>
                <a:latin typeface="Comic Sans MS" pitchFamily="66" charset="0"/>
              </a:endParaRPr>
            </a:p>
          </p:txBody>
        </p:sp>
        <p:cxnSp>
          <p:nvCxnSpPr>
            <p:cNvPr id="21" name="Straight Connector 2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6" name="Group 20"/>
          <p:cNvGrpSpPr/>
          <p:nvPr/>
        </p:nvGrpSpPr>
        <p:grpSpPr>
          <a:xfrm rot="180000">
            <a:off x="6725727" y="2090799"/>
            <a:ext cx="1297380" cy="803140"/>
            <a:chOff x="1643042" y="2571744"/>
            <a:chExt cx="1500198" cy="928694"/>
          </a:xfrm>
          <a:effectLst>
            <a:outerShdw blurRad="279400" dist="50800" dir="5400000" sx="1000" sy="1000" algn="ctr" rotWithShape="0">
              <a:srgbClr val="000000">
                <a:alpha val="43137"/>
              </a:srgbClr>
            </a:outerShdw>
          </a:effectLst>
        </p:grpSpPr>
        <p:sp>
          <p:nvSpPr>
            <p:cNvPr id="23" name="Rectangle 22"/>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A</a:t>
              </a:r>
              <a:endParaRPr lang="en-US" b="1" dirty="0">
                <a:solidFill>
                  <a:schemeClr val="tx1"/>
                </a:solidFill>
                <a:latin typeface="Comic Sans MS" pitchFamily="66" charset="0"/>
              </a:endParaRPr>
            </a:p>
          </p:txBody>
        </p:sp>
        <p:cxnSp>
          <p:nvCxnSpPr>
            <p:cNvPr id="24" name="Straight Connector 2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9" name="Group 29"/>
          <p:cNvGrpSpPr/>
          <p:nvPr/>
        </p:nvGrpSpPr>
        <p:grpSpPr>
          <a:xfrm rot="-60000">
            <a:off x="2597710" y="3211660"/>
            <a:ext cx="1297380" cy="803140"/>
            <a:chOff x="1643042" y="2571744"/>
            <a:chExt cx="1500198" cy="928694"/>
          </a:xfrm>
          <a:effectLst>
            <a:outerShdw blurRad="279400" dist="50800" dir="5400000" sx="1000" sy="1000" algn="ctr" rotWithShape="0">
              <a:srgbClr val="000000">
                <a:alpha val="43137"/>
              </a:srgbClr>
            </a:outerShdw>
          </a:effectLst>
        </p:grpSpPr>
        <p:sp>
          <p:nvSpPr>
            <p:cNvPr id="26" name="Rectangle 25"/>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B</a:t>
              </a:r>
              <a:endParaRPr lang="en-US" b="1" dirty="0">
                <a:solidFill>
                  <a:schemeClr val="tx1"/>
                </a:solidFill>
                <a:latin typeface="Comic Sans MS" pitchFamily="66" charset="0"/>
              </a:endParaRPr>
            </a:p>
          </p:txBody>
        </p:sp>
        <p:cxnSp>
          <p:nvCxnSpPr>
            <p:cNvPr id="27" name="Straight Connector 2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2" name="Group 32"/>
          <p:cNvGrpSpPr/>
          <p:nvPr/>
        </p:nvGrpSpPr>
        <p:grpSpPr>
          <a:xfrm rot="-60000">
            <a:off x="-8890" y="4278460"/>
            <a:ext cx="1297380" cy="803140"/>
            <a:chOff x="1643042" y="2571744"/>
            <a:chExt cx="1500198" cy="928694"/>
          </a:xfrm>
          <a:effectLst>
            <a:outerShdw blurRad="279400" dist="50800" dir="5400000" sx="1000" sy="1000" algn="ctr" rotWithShape="0">
              <a:srgbClr val="000000">
                <a:alpha val="43137"/>
              </a:srgbClr>
            </a:outerShdw>
          </a:effectLst>
        </p:grpSpPr>
        <p:sp>
          <p:nvSpPr>
            <p:cNvPr id="29" name="Rectangle 28"/>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H</a:t>
              </a:r>
              <a:endParaRPr lang="en-US" b="1" dirty="0">
                <a:solidFill>
                  <a:schemeClr val="tx1"/>
                </a:solidFill>
                <a:latin typeface="Comic Sans MS" pitchFamily="66" charset="0"/>
              </a:endParaRPr>
            </a:p>
          </p:txBody>
        </p:sp>
        <p:cxnSp>
          <p:nvCxnSpPr>
            <p:cNvPr id="30" name="Straight Connector 29"/>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5" name="Group 35"/>
          <p:cNvGrpSpPr/>
          <p:nvPr/>
        </p:nvGrpSpPr>
        <p:grpSpPr>
          <a:xfrm rot="180000">
            <a:off x="-98308" y="2319399"/>
            <a:ext cx="1297380" cy="803140"/>
            <a:chOff x="1643042" y="2571744"/>
            <a:chExt cx="1500198" cy="928694"/>
          </a:xfrm>
          <a:effectLst>
            <a:outerShdw blurRad="279400" dist="50800" dir="5400000" sx="1000" sy="1000" algn="ctr" rotWithShape="0">
              <a:srgbClr val="000000">
                <a:alpha val="43137"/>
              </a:srgbClr>
            </a:outerShdw>
          </a:effectLst>
        </p:grpSpPr>
        <p:sp>
          <p:nvSpPr>
            <p:cNvPr id="32" name="Rectangle 31"/>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G</a:t>
              </a:r>
              <a:endParaRPr lang="en-US" b="1" dirty="0">
                <a:solidFill>
                  <a:schemeClr val="tx1"/>
                </a:solidFill>
                <a:latin typeface="Comic Sans MS" pitchFamily="66" charset="0"/>
              </a:endParaRPr>
            </a:p>
          </p:txBody>
        </p:sp>
        <p:cxnSp>
          <p:nvCxnSpPr>
            <p:cNvPr id="33" name="Straight Connector 32"/>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8" name="Group 38"/>
          <p:cNvGrpSpPr/>
          <p:nvPr/>
        </p:nvGrpSpPr>
        <p:grpSpPr>
          <a:xfrm rot="180000">
            <a:off x="5300" y="3309999"/>
            <a:ext cx="1297380" cy="803140"/>
            <a:chOff x="1643042" y="2571744"/>
            <a:chExt cx="1500198" cy="928694"/>
          </a:xfrm>
          <a:effectLst>
            <a:outerShdw blurRad="279400" dist="50800" dir="5400000" sx="1000" sy="1000" algn="ctr" rotWithShape="0">
              <a:srgbClr val="000000">
                <a:alpha val="43137"/>
              </a:srgbClr>
            </a:outerShdw>
          </a:effectLst>
        </p:grpSpPr>
        <p:sp>
          <p:nvSpPr>
            <p:cNvPr id="35" name="Rectangle 34"/>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F</a:t>
              </a:r>
              <a:endParaRPr lang="en-US" b="1" dirty="0">
                <a:solidFill>
                  <a:schemeClr val="tx1"/>
                </a:solidFill>
                <a:latin typeface="Comic Sans MS" pitchFamily="66" charset="0"/>
              </a:endParaRPr>
            </a:p>
          </p:txBody>
        </p:sp>
        <p:cxnSp>
          <p:nvCxnSpPr>
            <p:cNvPr id="36" name="Straight Connector 35"/>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9" name="Group 41"/>
          <p:cNvGrpSpPr/>
          <p:nvPr/>
        </p:nvGrpSpPr>
        <p:grpSpPr>
          <a:xfrm rot="180000">
            <a:off x="5277927" y="2243199"/>
            <a:ext cx="1297380" cy="803140"/>
            <a:chOff x="1643042" y="2571744"/>
            <a:chExt cx="1500198" cy="928694"/>
          </a:xfrm>
          <a:effectLst>
            <a:outerShdw blurRad="279400" dist="50800" dir="5400000" sx="1000" sy="1000" algn="ctr" rotWithShape="0">
              <a:srgbClr val="000000">
                <a:alpha val="43137"/>
              </a:srgbClr>
            </a:outerShdw>
          </a:effectLst>
        </p:grpSpPr>
        <p:sp>
          <p:nvSpPr>
            <p:cNvPr id="38" name="Rectangle 37"/>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E</a:t>
              </a:r>
              <a:endParaRPr lang="en-US" b="1" dirty="0">
                <a:solidFill>
                  <a:schemeClr val="tx1"/>
                </a:solidFill>
                <a:latin typeface="Comic Sans MS" pitchFamily="66" charset="0"/>
              </a:endParaRPr>
            </a:p>
          </p:txBody>
        </p:sp>
        <p:cxnSp>
          <p:nvCxnSpPr>
            <p:cNvPr id="39" name="Straight Connector 38"/>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2" name="Group 44"/>
          <p:cNvGrpSpPr/>
          <p:nvPr/>
        </p:nvGrpSpPr>
        <p:grpSpPr>
          <a:xfrm rot="180000">
            <a:off x="3906328" y="2243199"/>
            <a:ext cx="1297380" cy="803140"/>
            <a:chOff x="1643042" y="2571744"/>
            <a:chExt cx="1500198" cy="928694"/>
          </a:xfrm>
          <a:effectLst>
            <a:outerShdw blurRad="279400" dist="50800" dir="5400000" sx="1000" sy="1000" algn="ctr" rotWithShape="0">
              <a:srgbClr val="000000">
                <a:alpha val="43137"/>
              </a:srgbClr>
            </a:outerShdw>
          </a:effectLst>
        </p:grpSpPr>
        <p:sp>
          <p:nvSpPr>
            <p:cNvPr id="41" name="Rectangle 40"/>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D</a:t>
              </a:r>
              <a:endParaRPr lang="en-US" b="1" dirty="0">
                <a:solidFill>
                  <a:schemeClr val="tx1"/>
                </a:solidFill>
                <a:latin typeface="Comic Sans MS" pitchFamily="66" charset="0"/>
              </a:endParaRPr>
            </a:p>
          </p:txBody>
        </p:sp>
        <p:cxnSp>
          <p:nvCxnSpPr>
            <p:cNvPr id="42" name="Straight Connector 41"/>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5" name="Group 17"/>
          <p:cNvGrpSpPr/>
          <p:nvPr/>
        </p:nvGrpSpPr>
        <p:grpSpPr>
          <a:xfrm>
            <a:off x="3857620" y="1142984"/>
            <a:ext cx="1297380" cy="803140"/>
            <a:chOff x="1643042" y="2571744"/>
            <a:chExt cx="1500198" cy="928694"/>
          </a:xfrm>
          <a:effectLst>
            <a:outerShdw blurRad="279400" dist="50800" dir="5400000" sx="1000" sy="1000" algn="ctr" rotWithShape="0">
              <a:srgbClr val="000000">
                <a:alpha val="43137"/>
              </a:srgbClr>
            </a:outerShdw>
          </a:effectLst>
        </p:grpSpPr>
        <p:sp>
          <p:nvSpPr>
            <p:cNvPr id="44" name="Rectangle 43"/>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Ready for Testing</a:t>
              </a:r>
              <a:endParaRPr lang="en-US" sz="1400" b="1" dirty="0">
                <a:solidFill>
                  <a:schemeClr val="tx1"/>
                </a:solidFill>
                <a:latin typeface="Comic Sans MS" pitchFamily="66" charset="0"/>
              </a:endParaRPr>
            </a:p>
          </p:txBody>
        </p:sp>
        <p:cxnSp>
          <p:nvCxnSpPr>
            <p:cNvPr id="45" name="Straight Connector 44"/>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8" name="Group 45"/>
          <p:cNvGrpSpPr/>
          <p:nvPr/>
        </p:nvGrpSpPr>
        <p:grpSpPr>
          <a:xfrm rot="21247268">
            <a:off x="6590919" y="1131131"/>
            <a:ext cx="1297380" cy="803140"/>
            <a:chOff x="1643042" y="2571744"/>
            <a:chExt cx="1500198" cy="928694"/>
          </a:xfrm>
          <a:effectLst>
            <a:outerShdw blurRad="279400" dist="50800" dir="5400000" sx="1000" sy="1000" algn="ctr" rotWithShape="0">
              <a:srgbClr val="000000">
                <a:alpha val="43137"/>
              </a:srgbClr>
            </a:outerShdw>
          </a:effectLst>
        </p:grpSpPr>
        <p:sp>
          <p:nvSpPr>
            <p:cNvPr id="47" name="Rectangle 4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Awaiting sign-off</a:t>
              </a:r>
              <a:endParaRPr lang="en-US" sz="1200" b="1" dirty="0">
                <a:solidFill>
                  <a:schemeClr val="tx1"/>
                </a:solidFill>
                <a:latin typeface="Comic Sans MS" pitchFamily="66" charset="0"/>
              </a:endParaRPr>
            </a:p>
          </p:txBody>
        </p:sp>
        <p:cxnSp>
          <p:nvCxnSpPr>
            <p:cNvPr id="48" name="Straight Connector 4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1" name="Group 11"/>
          <p:cNvGrpSpPr/>
          <p:nvPr/>
        </p:nvGrpSpPr>
        <p:grpSpPr>
          <a:xfrm rot="180000">
            <a:off x="112407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13" name="Rectangle 12"/>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Ready for Dev</a:t>
              </a:r>
              <a:endParaRPr lang="en-US" sz="1200" b="1" dirty="0">
                <a:solidFill>
                  <a:schemeClr val="tx1"/>
                </a:solidFill>
                <a:latin typeface="Comic Sans MS" pitchFamily="66" charset="0"/>
              </a:endParaRPr>
            </a:p>
          </p:txBody>
        </p:sp>
        <p:cxnSp>
          <p:nvCxnSpPr>
            <p:cNvPr id="14" name="Straight Connector 1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4" name="Group 29"/>
          <p:cNvGrpSpPr/>
          <p:nvPr/>
        </p:nvGrpSpPr>
        <p:grpSpPr>
          <a:xfrm rot="-60000">
            <a:off x="6636309" y="3059259"/>
            <a:ext cx="1297380" cy="803140"/>
            <a:chOff x="1643042" y="2571744"/>
            <a:chExt cx="1500198" cy="928694"/>
          </a:xfrm>
          <a:effectLst>
            <a:outerShdw blurRad="279400" dist="50800" dir="5400000" sx="1000" sy="1000" algn="ctr" rotWithShape="0">
              <a:srgbClr val="000000">
                <a:alpha val="43137"/>
              </a:srgbClr>
            </a:outerShdw>
          </a:effectLst>
        </p:grpSpPr>
        <p:sp>
          <p:nvSpPr>
            <p:cNvPr id="50" name="Rectangle 49"/>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mic Sans MS" pitchFamily="66" charset="0"/>
                </a:rPr>
                <a:t>C</a:t>
              </a:r>
            </a:p>
          </p:txBody>
        </p:sp>
        <p:cxnSp>
          <p:nvCxnSpPr>
            <p:cNvPr id="51" name="Straight Connector 5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bwMode="auto">
          <a:xfrm>
            <a:off x="1219200" y="228600"/>
            <a:ext cx="76200" cy="6324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p:cNvSpPr txBox="1"/>
          <p:nvPr/>
        </p:nvSpPr>
        <p:spPr>
          <a:xfrm>
            <a:off x="2133600" y="6096000"/>
            <a:ext cx="6686872" cy="400110"/>
          </a:xfrm>
          <a:prstGeom prst="rect">
            <a:avLst/>
          </a:prstGeom>
          <a:solidFill>
            <a:srgbClr val="FFFCB4"/>
          </a:solidFill>
          <a:ln>
            <a:solidFill>
              <a:schemeClr val="tx1"/>
            </a:solidFill>
          </a:ln>
        </p:spPr>
        <p:txBody>
          <a:bodyPr wrap="square" rtlCol="0">
            <a:spAutoFit/>
          </a:bodyPr>
          <a:lstStyle/>
          <a:p>
            <a:r>
              <a:rPr lang="en-US" sz="2000" dirty="0" smtClean="0">
                <a:latin typeface="Calibri" pitchFamily="34" charset="0"/>
                <a:cs typeface="Calibri" pitchFamily="34" charset="0"/>
              </a:rPr>
              <a:t>When a story arrives here, it’s ready for customer sign-off.</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335144231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7660863" y="609600"/>
            <a:ext cx="1500198" cy="5143536"/>
          </a:xfrm>
          <a:prstGeom prst="rect">
            <a:avLst/>
          </a:prstGeom>
          <a:solidFill>
            <a:srgbClr val="FFF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7"/>
          <p:cNvGrpSpPr/>
          <p:nvPr/>
        </p:nvGrpSpPr>
        <p:grpSpPr>
          <a:xfrm rot="1257539">
            <a:off x="7873122" y="1104946"/>
            <a:ext cx="1297380" cy="803140"/>
            <a:chOff x="1643042" y="2571744"/>
            <a:chExt cx="1500198" cy="928694"/>
          </a:xfrm>
          <a:effectLst>
            <a:outerShdw blurRad="279400" dist="50800" dir="5400000" sx="1000" sy="1000" algn="ctr" rotWithShape="0">
              <a:srgbClr val="000000">
                <a:alpha val="43137"/>
              </a:srgbClr>
            </a:outerShdw>
          </a:effectLst>
        </p:grpSpPr>
        <p:sp>
          <p:nvSpPr>
            <p:cNvPr id="10" name="Rectangle 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Done</a:t>
              </a:r>
              <a:endParaRPr lang="en-US" sz="1400" b="1" dirty="0">
                <a:solidFill>
                  <a:schemeClr val="tx1"/>
                </a:solidFill>
                <a:latin typeface="Comic Sans MS" pitchFamily="66" charset="0"/>
              </a:endParaRPr>
            </a:p>
          </p:txBody>
        </p:sp>
        <p:cxnSp>
          <p:nvCxnSpPr>
            <p:cNvPr id="11" name="Straight Connector 1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6"/>
          <p:cNvGrpSpPr/>
          <p:nvPr/>
        </p:nvGrpSpPr>
        <p:grpSpPr>
          <a:xfrm rot="20168999">
            <a:off x="-3275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7" name="Rectangle 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Planned for Iteration</a:t>
              </a:r>
              <a:endParaRPr lang="en-US" sz="1200" b="1" dirty="0">
                <a:solidFill>
                  <a:schemeClr val="tx1"/>
                </a:solidFill>
                <a:latin typeface="Comic Sans MS" pitchFamily="66" charset="0"/>
              </a:endParaRPr>
            </a:p>
          </p:txBody>
        </p:sp>
        <p:cxnSp>
          <p:nvCxnSpPr>
            <p:cNvPr id="8" name="Straight Connector 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 name="Group 14"/>
          <p:cNvGrpSpPr/>
          <p:nvPr/>
        </p:nvGrpSpPr>
        <p:grpSpPr>
          <a:xfrm rot="-120000">
            <a:off x="2513917"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16" name="Rectangle 15"/>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a:t>
              </a:r>
              <a:r>
                <a:rPr lang="en-US" sz="1400" b="1" dirty="0" err="1" smtClean="0">
                  <a:solidFill>
                    <a:schemeClr val="tx1"/>
                  </a:solidFill>
                  <a:latin typeface="Comic Sans MS" pitchFamily="66" charset="0"/>
                </a:rPr>
                <a:t>Dev</a:t>
              </a:r>
              <a:endParaRPr lang="en-US" sz="1400" b="1" dirty="0">
                <a:solidFill>
                  <a:schemeClr val="tx1"/>
                </a:solidFill>
                <a:latin typeface="Comic Sans MS" pitchFamily="66" charset="0"/>
              </a:endParaRPr>
            </a:p>
          </p:txBody>
        </p:sp>
        <p:cxnSp>
          <p:nvCxnSpPr>
            <p:cNvPr id="17" name="Straight Connector 1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17"/>
          <p:cNvGrpSpPr/>
          <p:nvPr/>
        </p:nvGrpSpPr>
        <p:grpSpPr>
          <a:xfrm rot="-120000">
            <a:off x="5228562" y="1167784"/>
            <a:ext cx="1297380" cy="803140"/>
            <a:chOff x="1643042" y="2571744"/>
            <a:chExt cx="1500198" cy="928694"/>
          </a:xfrm>
          <a:effectLst>
            <a:outerShdw blurRad="279400" dist="50800" dir="5400000" sx="1000" sy="1000" algn="ctr" rotWithShape="0">
              <a:srgbClr val="000000">
                <a:alpha val="43137"/>
              </a:srgbClr>
            </a:outerShdw>
          </a:effectLst>
        </p:grpSpPr>
        <p:sp>
          <p:nvSpPr>
            <p:cNvPr id="20" name="Rectangle 19"/>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In Testing</a:t>
              </a:r>
              <a:endParaRPr lang="en-US" sz="1400" b="1" dirty="0">
                <a:solidFill>
                  <a:schemeClr val="tx1"/>
                </a:solidFill>
                <a:latin typeface="Comic Sans MS" pitchFamily="66" charset="0"/>
              </a:endParaRPr>
            </a:p>
          </p:txBody>
        </p:sp>
        <p:cxnSp>
          <p:nvCxnSpPr>
            <p:cNvPr id="21" name="Straight Connector 2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6" name="Group 20"/>
          <p:cNvGrpSpPr/>
          <p:nvPr/>
        </p:nvGrpSpPr>
        <p:grpSpPr>
          <a:xfrm rot="180000">
            <a:off x="7868728" y="2166999"/>
            <a:ext cx="1297380" cy="803140"/>
            <a:chOff x="1643042" y="2571744"/>
            <a:chExt cx="1500198" cy="928694"/>
          </a:xfrm>
          <a:effectLst>
            <a:outerShdw blurRad="279400" dist="50800" dir="5400000" sx="1000" sy="1000" algn="ctr" rotWithShape="0">
              <a:srgbClr val="000000">
                <a:alpha val="43137"/>
              </a:srgbClr>
            </a:outerShdw>
          </a:effectLst>
        </p:grpSpPr>
        <p:sp>
          <p:nvSpPr>
            <p:cNvPr id="23" name="Rectangle 22"/>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A</a:t>
              </a:r>
              <a:endParaRPr lang="en-US" b="1" dirty="0">
                <a:solidFill>
                  <a:schemeClr val="tx1"/>
                </a:solidFill>
                <a:latin typeface="Comic Sans MS" pitchFamily="66" charset="0"/>
              </a:endParaRPr>
            </a:p>
          </p:txBody>
        </p:sp>
        <p:cxnSp>
          <p:nvCxnSpPr>
            <p:cNvPr id="24" name="Straight Connector 2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9" name="Group 29"/>
          <p:cNvGrpSpPr/>
          <p:nvPr/>
        </p:nvGrpSpPr>
        <p:grpSpPr>
          <a:xfrm rot="-60000">
            <a:off x="5112310" y="3287861"/>
            <a:ext cx="1297380" cy="803140"/>
            <a:chOff x="1643042" y="2571744"/>
            <a:chExt cx="1500198" cy="928694"/>
          </a:xfrm>
          <a:effectLst>
            <a:outerShdw blurRad="279400" dist="50800" dir="5400000" sx="1000" sy="1000" algn="ctr" rotWithShape="0">
              <a:srgbClr val="000000">
                <a:alpha val="43137"/>
              </a:srgbClr>
            </a:outerShdw>
          </a:effectLst>
        </p:grpSpPr>
        <p:sp>
          <p:nvSpPr>
            <p:cNvPr id="26" name="Rectangle 25"/>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B</a:t>
              </a:r>
              <a:endParaRPr lang="en-US" b="1" dirty="0">
                <a:solidFill>
                  <a:schemeClr val="tx1"/>
                </a:solidFill>
                <a:latin typeface="Comic Sans MS" pitchFamily="66" charset="0"/>
              </a:endParaRPr>
            </a:p>
          </p:txBody>
        </p:sp>
        <p:cxnSp>
          <p:nvCxnSpPr>
            <p:cNvPr id="27" name="Straight Connector 2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2" name="Group 32"/>
          <p:cNvGrpSpPr/>
          <p:nvPr/>
        </p:nvGrpSpPr>
        <p:grpSpPr>
          <a:xfrm rot="-60000">
            <a:off x="-8890" y="4278460"/>
            <a:ext cx="1297380" cy="803140"/>
            <a:chOff x="1643042" y="2571744"/>
            <a:chExt cx="1500198" cy="928694"/>
          </a:xfrm>
          <a:effectLst>
            <a:outerShdw blurRad="279400" dist="50800" dir="5400000" sx="1000" sy="1000" algn="ctr" rotWithShape="0">
              <a:srgbClr val="000000">
                <a:alpha val="43137"/>
              </a:srgbClr>
            </a:outerShdw>
          </a:effectLst>
        </p:grpSpPr>
        <p:sp>
          <p:nvSpPr>
            <p:cNvPr id="29" name="Rectangle 28"/>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H</a:t>
              </a:r>
              <a:endParaRPr lang="en-US" b="1" dirty="0">
                <a:solidFill>
                  <a:schemeClr val="tx1"/>
                </a:solidFill>
                <a:latin typeface="Comic Sans MS" pitchFamily="66" charset="0"/>
              </a:endParaRPr>
            </a:p>
          </p:txBody>
        </p:sp>
        <p:cxnSp>
          <p:nvCxnSpPr>
            <p:cNvPr id="30" name="Straight Connector 29"/>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5" name="Group 35"/>
          <p:cNvGrpSpPr/>
          <p:nvPr/>
        </p:nvGrpSpPr>
        <p:grpSpPr>
          <a:xfrm rot="180000">
            <a:off x="-98308" y="2319399"/>
            <a:ext cx="1297380" cy="803140"/>
            <a:chOff x="1643042" y="2571744"/>
            <a:chExt cx="1500198" cy="928694"/>
          </a:xfrm>
          <a:effectLst>
            <a:outerShdw blurRad="279400" dist="50800" dir="5400000" sx="1000" sy="1000" algn="ctr" rotWithShape="0">
              <a:srgbClr val="000000">
                <a:alpha val="43137"/>
              </a:srgbClr>
            </a:outerShdw>
          </a:effectLst>
        </p:grpSpPr>
        <p:sp>
          <p:nvSpPr>
            <p:cNvPr id="32" name="Rectangle 31"/>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G</a:t>
              </a:r>
              <a:endParaRPr lang="en-US" b="1" dirty="0">
                <a:solidFill>
                  <a:schemeClr val="tx1"/>
                </a:solidFill>
                <a:latin typeface="Comic Sans MS" pitchFamily="66" charset="0"/>
              </a:endParaRPr>
            </a:p>
          </p:txBody>
        </p:sp>
        <p:cxnSp>
          <p:nvCxnSpPr>
            <p:cNvPr id="33" name="Straight Connector 32"/>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8" name="Group 38"/>
          <p:cNvGrpSpPr/>
          <p:nvPr/>
        </p:nvGrpSpPr>
        <p:grpSpPr>
          <a:xfrm rot="180000">
            <a:off x="5300" y="3309999"/>
            <a:ext cx="1297380" cy="803140"/>
            <a:chOff x="1643042" y="2571744"/>
            <a:chExt cx="1500198" cy="928694"/>
          </a:xfrm>
          <a:effectLst>
            <a:outerShdw blurRad="279400" dist="50800" dir="5400000" sx="1000" sy="1000" algn="ctr" rotWithShape="0">
              <a:srgbClr val="000000">
                <a:alpha val="43137"/>
              </a:srgbClr>
            </a:outerShdw>
          </a:effectLst>
        </p:grpSpPr>
        <p:sp>
          <p:nvSpPr>
            <p:cNvPr id="35" name="Rectangle 34"/>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F</a:t>
              </a:r>
              <a:endParaRPr lang="en-US" b="1" dirty="0">
                <a:solidFill>
                  <a:schemeClr val="tx1"/>
                </a:solidFill>
                <a:latin typeface="Comic Sans MS" pitchFamily="66" charset="0"/>
              </a:endParaRPr>
            </a:p>
          </p:txBody>
        </p:sp>
        <p:cxnSp>
          <p:nvCxnSpPr>
            <p:cNvPr id="36" name="Straight Connector 35"/>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9" name="Group 41"/>
          <p:cNvGrpSpPr/>
          <p:nvPr/>
        </p:nvGrpSpPr>
        <p:grpSpPr>
          <a:xfrm rot="180000">
            <a:off x="6420928" y="2243199"/>
            <a:ext cx="1297380" cy="803140"/>
            <a:chOff x="1643042" y="2571744"/>
            <a:chExt cx="1500198" cy="928694"/>
          </a:xfrm>
          <a:effectLst>
            <a:outerShdw blurRad="279400" dist="50800" dir="5400000" sx="1000" sy="1000" algn="ctr" rotWithShape="0">
              <a:srgbClr val="000000">
                <a:alpha val="43137"/>
              </a:srgbClr>
            </a:outerShdw>
          </a:effectLst>
        </p:grpSpPr>
        <p:sp>
          <p:nvSpPr>
            <p:cNvPr id="38" name="Rectangle 37"/>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E</a:t>
              </a:r>
              <a:endParaRPr lang="en-US" b="1" dirty="0">
                <a:solidFill>
                  <a:schemeClr val="tx1"/>
                </a:solidFill>
                <a:latin typeface="Comic Sans MS" pitchFamily="66" charset="0"/>
              </a:endParaRPr>
            </a:p>
          </p:txBody>
        </p:sp>
        <p:cxnSp>
          <p:nvCxnSpPr>
            <p:cNvPr id="39" name="Straight Connector 38"/>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2" name="Group 44"/>
          <p:cNvGrpSpPr/>
          <p:nvPr/>
        </p:nvGrpSpPr>
        <p:grpSpPr>
          <a:xfrm rot="180000">
            <a:off x="5125528" y="2243200"/>
            <a:ext cx="1297380" cy="803140"/>
            <a:chOff x="1643042" y="2571744"/>
            <a:chExt cx="1500198" cy="928694"/>
          </a:xfrm>
          <a:effectLst>
            <a:outerShdw blurRad="279400" dist="50800" dir="5400000" sx="1000" sy="1000" algn="ctr" rotWithShape="0">
              <a:srgbClr val="000000">
                <a:alpha val="43137"/>
              </a:srgbClr>
            </a:outerShdw>
          </a:effectLst>
        </p:grpSpPr>
        <p:sp>
          <p:nvSpPr>
            <p:cNvPr id="41" name="Rectangle 40"/>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D</a:t>
              </a:r>
              <a:endParaRPr lang="en-US" b="1" dirty="0">
                <a:solidFill>
                  <a:schemeClr val="tx1"/>
                </a:solidFill>
                <a:latin typeface="Comic Sans MS" pitchFamily="66" charset="0"/>
              </a:endParaRPr>
            </a:p>
          </p:txBody>
        </p:sp>
        <p:cxnSp>
          <p:nvCxnSpPr>
            <p:cNvPr id="42" name="Straight Connector 41"/>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5" name="Group 17"/>
          <p:cNvGrpSpPr/>
          <p:nvPr/>
        </p:nvGrpSpPr>
        <p:grpSpPr>
          <a:xfrm>
            <a:off x="3857620" y="1142984"/>
            <a:ext cx="1297380" cy="803140"/>
            <a:chOff x="1643042" y="2571744"/>
            <a:chExt cx="1500198" cy="928694"/>
          </a:xfrm>
          <a:effectLst>
            <a:outerShdw blurRad="279400" dist="50800" dir="5400000" sx="1000" sy="1000" algn="ctr" rotWithShape="0">
              <a:srgbClr val="000000">
                <a:alpha val="43137"/>
              </a:srgbClr>
            </a:outerShdw>
          </a:effectLst>
        </p:grpSpPr>
        <p:sp>
          <p:nvSpPr>
            <p:cNvPr id="44" name="Rectangle 43"/>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omic Sans MS" pitchFamily="66" charset="0"/>
                </a:rPr>
                <a:t>Ready for Testing</a:t>
              </a:r>
              <a:endParaRPr lang="en-US" sz="1400" b="1" dirty="0">
                <a:solidFill>
                  <a:schemeClr val="tx1"/>
                </a:solidFill>
                <a:latin typeface="Comic Sans MS" pitchFamily="66" charset="0"/>
              </a:endParaRPr>
            </a:p>
          </p:txBody>
        </p:sp>
        <p:cxnSp>
          <p:nvCxnSpPr>
            <p:cNvPr id="45" name="Straight Connector 44"/>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8" name="Group 45"/>
          <p:cNvGrpSpPr/>
          <p:nvPr/>
        </p:nvGrpSpPr>
        <p:grpSpPr>
          <a:xfrm rot="21247268">
            <a:off x="6590919" y="1131131"/>
            <a:ext cx="1297380" cy="803140"/>
            <a:chOff x="1643042" y="2571744"/>
            <a:chExt cx="1500198" cy="928694"/>
          </a:xfrm>
          <a:effectLst>
            <a:outerShdw blurRad="279400" dist="50800" dir="5400000" sx="1000" sy="1000" algn="ctr" rotWithShape="0">
              <a:srgbClr val="000000">
                <a:alpha val="43137"/>
              </a:srgbClr>
            </a:outerShdw>
          </a:effectLst>
        </p:grpSpPr>
        <p:sp>
          <p:nvSpPr>
            <p:cNvPr id="47" name="Rectangle 46"/>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Awaiting sign-off</a:t>
              </a:r>
              <a:endParaRPr lang="en-US" sz="1200" b="1" dirty="0">
                <a:solidFill>
                  <a:schemeClr val="tx1"/>
                </a:solidFill>
                <a:latin typeface="Comic Sans MS" pitchFamily="66" charset="0"/>
              </a:endParaRPr>
            </a:p>
          </p:txBody>
        </p:sp>
        <p:cxnSp>
          <p:nvCxnSpPr>
            <p:cNvPr id="48" name="Straight Connector 4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1" name="Group 11"/>
          <p:cNvGrpSpPr/>
          <p:nvPr/>
        </p:nvGrpSpPr>
        <p:grpSpPr>
          <a:xfrm rot="180000">
            <a:off x="1124079" y="1158889"/>
            <a:ext cx="1297380" cy="803140"/>
            <a:chOff x="1643042" y="2571744"/>
            <a:chExt cx="1500198" cy="928694"/>
          </a:xfrm>
          <a:effectLst>
            <a:outerShdw blurRad="279400" dist="50800" dir="5400000" sx="1000" sy="1000" algn="ctr" rotWithShape="0">
              <a:srgbClr val="000000">
                <a:alpha val="43137"/>
              </a:srgbClr>
            </a:outerShdw>
          </a:effectLst>
        </p:grpSpPr>
        <p:sp>
          <p:nvSpPr>
            <p:cNvPr id="13" name="Rectangle 12"/>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omic Sans MS" pitchFamily="66" charset="0"/>
                </a:rPr>
                <a:t>Ready for Dev</a:t>
              </a:r>
              <a:endParaRPr lang="en-US" sz="1200" b="1" dirty="0">
                <a:solidFill>
                  <a:schemeClr val="tx1"/>
                </a:solidFill>
                <a:latin typeface="Comic Sans MS" pitchFamily="66" charset="0"/>
              </a:endParaRPr>
            </a:p>
          </p:txBody>
        </p:sp>
        <p:cxnSp>
          <p:nvCxnSpPr>
            <p:cNvPr id="14" name="Straight Connector 1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4" name="Group 29"/>
          <p:cNvGrpSpPr/>
          <p:nvPr/>
        </p:nvGrpSpPr>
        <p:grpSpPr>
          <a:xfrm rot="-60000">
            <a:off x="7876477" y="3135460"/>
            <a:ext cx="1297380" cy="803140"/>
            <a:chOff x="1643042" y="2571744"/>
            <a:chExt cx="1500198" cy="928694"/>
          </a:xfrm>
          <a:effectLst>
            <a:outerShdw blurRad="279400" dist="50800" dir="5400000" sx="1000" sy="1000" algn="ctr" rotWithShape="0">
              <a:srgbClr val="000000">
                <a:alpha val="43137"/>
              </a:srgbClr>
            </a:outerShdw>
          </a:effectLst>
        </p:grpSpPr>
        <p:sp>
          <p:nvSpPr>
            <p:cNvPr id="50" name="Rectangle 49"/>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mic Sans MS" pitchFamily="66" charset="0"/>
                </a:rPr>
                <a:t>C</a:t>
              </a:r>
            </a:p>
          </p:txBody>
        </p:sp>
        <p:cxnSp>
          <p:nvCxnSpPr>
            <p:cNvPr id="51" name="Straight Connector 5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bwMode="auto">
          <a:xfrm>
            <a:off x="1219200" y="228600"/>
            <a:ext cx="76200" cy="6324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6" name="TextBox 55"/>
          <p:cNvSpPr txBox="1"/>
          <p:nvPr/>
        </p:nvSpPr>
        <p:spPr>
          <a:xfrm>
            <a:off x="1752600" y="5867400"/>
            <a:ext cx="5791200" cy="400110"/>
          </a:xfrm>
          <a:prstGeom prst="rect">
            <a:avLst/>
          </a:prstGeom>
          <a:solidFill>
            <a:srgbClr val="FFFCB4"/>
          </a:solidFill>
          <a:ln>
            <a:solidFill>
              <a:schemeClr val="tx1"/>
            </a:solidFill>
          </a:ln>
        </p:spPr>
        <p:txBody>
          <a:bodyPr wrap="square" rtlCol="0">
            <a:spAutoFit/>
          </a:bodyPr>
          <a:lstStyle/>
          <a:p>
            <a:r>
              <a:rPr lang="en-US" sz="2000" dirty="0" smtClean="0">
                <a:latin typeface="Calibri" pitchFamily="34" charset="0"/>
                <a:cs typeface="Calibri" pitchFamily="34" charset="0"/>
              </a:rPr>
              <a:t>When a story arrives here, it’s done.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95345816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When is a story done?</a:t>
            </a:r>
            <a:endParaRPr lang="en-AU" dirty="0"/>
          </a:p>
        </p:txBody>
      </p:sp>
      <p:graphicFrame>
        <p:nvGraphicFramePr>
          <p:cNvPr id="6" name="Content Placeholder 5"/>
          <p:cNvGraphicFramePr>
            <a:graphicFrameLocks noGrp="1"/>
          </p:cNvGraphicFramePr>
          <p:nvPr>
            <p:ph idx="1"/>
          </p:nvPr>
        </p:nvGraphicFramePr>
        <p:xfrm>
          <a:off x="609600" y="-228600"/>
          <a:ext cx="7953375" cy="523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5079" y="3462698"/>
            <a:ext cx="1063607" cy="1569660"/>
          </a:xfrm>
          <a:prstGeom prst="rect">
            <a:avLst/>
          </a:prstGeom>
          <a:noFill/>
        </p:spPr>
        <p:txBody>
          <a:bodyPr wrap="square" rtlCol="0">
            <a:spAutoFit/>
          </a:bodyPr>
          <a:lstStyle/>
          <a:p>
            <a:r>
              <a:rPr lang="en-US" sz="9600" dirty="0" smtClean="0">
                <a:sym typeface="Wingdings 2"/>
              </a:rPr>
              <a:t></a:t>
            </a:r>
            <a:endParaRPr lang="en-US" sz="9600" dirty="0"/>
          </a:p>
        </p:txBody>
      </p:sp>
      <p:sp>
        <p:nvSpPr>
          <p:cNvPr id="8" name="TextBox 7"/>
          <p:cNvSpPr txBox="1"/>
          <p:nvPr/>
        </p:nvSpPr>
        <p:spPr>
          <a:xfrm>
            <a:off x="2622533" y="3462698"/>
            <a:ext cx="1063607" cy="1569660"/>
          </a:xfrm>
          <a:prstGeom prst="rect">
            <a:avLst/>
          </a:prstGeom>
          <a:noFill/>
        </p:spPr>
        <p:txBody>
          <a:bodyPr wrap="square" rtlCol="0">
            <a:spAutoFit/>
          </a:bodyPr>
          <a:lstStyle/>
          <a:p>
            <a:r>
              <a:rPr lang="en-US" sz="9600" dirty="0" smtClean="0">
                <a:sym typeface="Wingdings 2"/>
              </a:rPr>
              <a:t></a:t>
            </a:r>
            <a:endParaRPr lang="en-US" sz="9600" dirty="0"/>
          </a:p>
        </p:txBody>
      </p:sp>
      <p:sp>
        <p:nvSpPr>
          <p:cNvPr id="9" name="TextBox 8"/>
          <p:cNvSpPr txBox="1"/>
          <p:nvPr/>
        </p:nvSpPr>
        <p:spPr>
          <a:xfrm>
            <a:off x="5114900" y="3462698"/>
            <a:ext cx="1063607" cy="1569660"/>
          </a:xfrm>
          <a:prstGeom prst="rect">
            <a:avLst/>
          </a:prstGeom>
          <a:noFill/>
        </p:spPr>
        <p:txBody>
          <a:bodyPr wrap="square" rtlCol="0">
            <a:spAutoFit/>
          </a:bodyPr>
          <a:lstStyle/>
          <a:p>
            <a:r>
              <a:rPr lang="en-US" sz="9600" dirty="0" smtClean="0">
                <a:sym typeface="Wingdings 2"/>
              </a:rPr>
              <a:t></a:t>
            </a:r>
            <a:endParaRPr lang="en-US" sz="9600" dirty="0"/>
          </a:p>
        </p:txBody>
      </p:sp>
      <p:sp>
        <p:nvSpPr>
          <p:cNvPr id="10" name="TextBox 9"/>
          <p:cNvSpPr txBox="1"/>
          <p:nvPr/>
        </p:nvSpPr>
        <p:spPr>
          <a:xfrm>
            <a:off x="7623193" y="2641578"/>
            <a:ext cx="1063607" cy="1569660"/>
          </a:xfrm>
          <a:prstGeom prst="rect">
            <a:avLst/>
          </a:prstGeom>
          <a:noFill/>
        </p:spPr>
        <p:txBody>
          <a:bodyPr wrap="square" rtlCol="0">
            <a:spAutoFit/>
          </a:bodyPr>
          <a:lstStyle/>
          <a:p>
            <a:r>
              <a:rPr lang="en-US" sz="9600" dirty="0" smtClean="0">
                <a:sym typeface="Wingdings 2"/>
              </a:rPr>
              <a:t></a:t>
            </a:r>
            <a:endParaRPr lang="en-US" sz="9600" dirty="0"/>
          </a:p>
        </p:txBody>
      </p:sp>
      <p:sp>
        <p:nvSpPr>
          <p:cNvPr id="11" name="TextBox 10"/>
          <p:cNvSpPr txBox="1"/>
          <p:nvPr/>
        </p:nvSpPr>
        <p:spPr>
          <a:xfrm>
            <a:off x="7615230" y="3534136"/>
            <a:ext cx="1063607" cy="1569660"/>
          </a:xfrm>
          <a:prstGeom prst="rect">
            <a:avLst/>
          </a:prstGeom>
          <a:noFill/>
        </p:spPr>
        <p:txBody>
          <a:bodyPr wrap="square" rtlCol="0">
            <a:spAutoFit/>
          </a:bodyPr>
          <a:lstStyle/>
          <a:p>
            <a:r>
              <a:rPr lang="en-US" sz="9600" dirty="0" smtClean="0">
                <a:sym typeface="Wingdings 2"/>
              </a:rPr>
              <a:t></a:t>
            </a:r>
            <a:endParaRPr lang="en-US" sz="9600" dirty="0"/>
          </a:p>
        </p:txBody>
      </p:sp>
      <p:sp>
        <p:nvSpPr>
          <p:cNvPr id="12" name="TextBox 11"/>
          <p:cNvSpPr txBox="1"/>
          <p:nvPr/>
        </p:nvSpPr>
        <p:spPr>
          <a:xfrm>
            <a:off x="7615230" y="4215190"/>
            <a:ext cx="1063607" cy="1569660"/>
          </a:xfrm>
          <a:prstGeom prst="rect">
            <a:avLst/>
          </a:prstGeom>
          <a:noFill/>
        </p:spPr>
        <p:txBody>
          <a:bodyPr wrap="square" rtlCol="0">
            <a:spAutoFit/>
          </a:bodyPr>
          <a:lstStyle/>
          <a:p>
            <a:r>
              <a:rPr lang="en-US" sz="9600" dirty="0" smtClean="0">
                <a:sym typeface="Wingdings 2"/>
              </a:rPr>
              <a:t></a:t>
            </a:r>
            <a:endParaRPr lang="en-US" sz="9600" dirty="0"/>
          </a:p>
        </p:txBody>
      </p:sp>
    </p:spTree>
    <p:extLst>
      <p:ext uri="{BB962C8B-B14F-4D97-AF65-F5344CB8AC3E}">
        <p14:creationId xmlns:p14="http://schemas.microsoft.com/office/powerpoint/2010/main" val="268061706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Stand-Up</a:t>
            </a:r>
            <a:endParaRPr lang="en-US" dirty="0"/>
          </a:p>
        </p:txBody>
      </p:sp>
      <p:pic>
        <p:nvPicPr>
          <p:cNvPr id="5" name="Picture 4" descr="5b.jpg"/>
          <p:cNvPicPr>
            <a:picLocks noChangeAspect="1"/>
          </p:cNvPicPr>
          <p:nvPr/>
        </p:nvPicPr>
        <p:blipFill>
          <a:blip r:embed="rId3"/>
          <a:stretch>
            <a:fillRect/>
          </a:stretch>
        </p:blipFill>
        <p:spPr>
          <a:xfrm>
            <a:off x="1147572" y="996696"/>
            <a:ext cx="6848856" cy="4864608"/>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Stand up role play</a:t>
            </a:r>
            <a:endParaRPr lang="en-US" dirty="0"/>
          </a:p>
        </p:txBody>
      </p:sp>
      <p:sp>
        <p:nvSpPr>
          <p:cNvPr id="5" name="Rectangle 4"/>
          <p:cNvSpPr/>
          <p:nvPr/>
        </p:nvSpPr>
        <p:spPr>
          <a:xfrm>
            <a:off x="1868488" y="1447800"/>
            <a:ext cx="6705600" cy="4081117"/>
          </a:xfrm>
          <a:prstGeom prst="rect">
            <a:avLst/>
          </a:prstGeom>
        </p:spPr>
        <p:txBody>
          <a:bodyPr wrap="square">
            <a:spAutoFit/>
          </a:bodyPr>
          <a:lstStyle/>
          <a:p>
            <a:pPr algn="l"/>
            <a:r>
              <a:rPr lang="en-US" sz="2800" b="1" dirty="0" smtClean="0">
                <a:latin typeface="Calibri" pitchFamily="34" charset="0"/>
                <a:cs typeface="Calibri" pitchFamily="34" charset="0"/>
              </a:rPr>
              <a:t>Preparation</a:t>
            </a:r>
          </a:p>
          <a:p>
            <a:pPr algn="l"/>
            <a:r>
              <a:rPr lang="en-US" sz="2800" dirty="0" smtClean="0">
                <a:latin typeface="Calibri" pitchFamily="34" charset="0"/>
                <a:cs typeface="Calibri" pitchFamily="34" charset="0"/>
              </a:rPr>
              <a:t>Everyone gets a card with a role that they will play during standup</a:t>
            </a:r>
          </a:p>
          <a:p>
            <a:pPr algn="l"/>
            <a:endParaRPr lang="en-US" sz="2800" b="1" dirty="0" smtClean="0">
              <a:latin typeface="Calibri" pitchFamily="34" charset="0"/>
              <a:cs typeface="Calibri" pitchFamily="34" charset="0"/>
            </a:endParaRPr>
          </a:p>
          <a:p>
            <a:pPr algn="l"/>
            <a:r>
              <a:rPr lang="en-US" sz="2800" b="1" dirty="0" smtClean="0">
                <a:latin typeface="Calibri" pitchFamily="34" charset="0"/>
                <a:cs typeface="Calibri" pitchFamily="34" charset="0"/>
              </a:rPr>
              <a:t>Objective</a:t>
            </a:r>
          </a:p>
          <a:p>
            <a:pPr algn="l"/>
            <a:r>
              <a:rPr lang="en-US" sz="2800" dirty="0" smtClean="0">
                <a:latin typeface="Calibri" pitchFamily="34" charset="0"/>
                <a:cs typeface="Calibri" pitchFamily="34" charset="0"/>
              </a:rPr>
              <a:t>Playing your role, you should say……</a:t>
            </a:r>
          </a:p>
          <a:p>
            <a:pPr marL="342900" indent="-342900" algn="l" defTabSz="457200">
              <a:spcBef>
                <a:spcPct val="20000"/>
              </a:spcBef>
              <a:buClr>
                <a:schemeClr val="accent2">
                  <a:lumMod val="40000"/>
                  <a:lumOff val="60000"/>
                </a:schemeClr>
              </a:buClr>
              <a:buSzPct val="150000"/>
              <a:buFont typeface="Arial" pitchFamily="34" charset="0"/>
              <a:buChar char="•"/>
              <a:defRPr/>
            </a:pPr>
            <a:r>
              <a:rPr lang="en-US" sz="2400" dirty="0" smtClean="0">
                <a:solidFill>
                  <a:schemeClr val="tx1"/>
                </a:solidFill>
                <a:latin typeface="Calibri" pitchFamily="34" charset="0"/>
                <a:ea typeface="+mn-ea"/>
                <a:cs typeface="Calibri" pitchFamily="34" charset="0"/>
              </a:rPr>
              <a:t>What you had for dinner last night</a:t>
            </a:r>
          </a:p>
          <a:p>
            <a:pPr marL="342900" indent="-342900" algn="l" defTabSz="457200">
              <a:spcBef>
                <a:spcPct val="20000"/>
              </a:spcBef>
              <a:buClr>
                <a:schemeClr val="accent2">
                  <a:lumMod val="40000"/>
                  <a:lumOff val="60000"/>
                </a:schemeClr>
              </a:buClr>
              <a:buSzPct val="150000"/>
              <a:buFont typeface="Arial" pitchFamily="34" charset="0"/>
              <a:buChar char="•"/>
              <a:defRPr/>
            </a:pPr>
            <a:r>
              <a:rPr lang="en-US" sz="2400" dirty="0" smtClean="0">
                <a:solidFill>
                  <a:schemeClr val="tx1"/>
                </a:solidFill>
                <a:latin typeface="Calibri" pitchFamily="34" charset="0"/>
                <a:ea typeface="+mn-ea"/>
                <a:cs typeface="Calibri" pitchFamily="34" charset="0"/>
              </a:rPr>
              <a:t>What you intend to have for dinner tonight</a:t>
            </a:r>
          </a:p>
          <a:p>
            <a:pPr marL="342900" indent="-342900" algn="l" defTabSz="457200">
              <a:spcBef>
                <a:spcPct val="20000"/>
              </a:spcBef>
              <a:buClr>
                <a:schemeClr val="accent2">
                  <a:lumMod val="40000"/>
                  <a:lumOff val="60000"/>
                </a:schemeClr>
              </a:buClr>
              <a:buSzPct val="150000"/>
              <a:buFont typeface="Arial" pitchFamily="34" charset="0"/>
              <a:buChar char="•"/>
              <a:defRPr/>
            </a:pPr>
            <a:r>
              <a:rPr lang="en-US" sz="2400" dirty="0" smtClean="0">
                <a:solidFill>
                  <a:schemeClr val="tx1"/>
                </a:solidFill>
                <a:latin typeface="Calibri" pitchFamily="34" charset="0"/>
                <a:ea typeface="+mn-ea"/>
                <a:cs typeface="Calibri" pitchFamily="34" charset="0"/>
              </a:rPr>
              <a:t>Any obstacles </a:t>
            </a:r>
            <a:endParaRPr lang="en-US" sz="2400" dirty="0">
              <a:solidFill>
                <a:schemeClr val="tx1"/>
              </a:solidFill>
              <a:latin typeface="Calibri" pitchFamily="34" charset="0"/>
              <a:ea typeface="+mn-ea"/>
              <a:cs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Progress – Burn Down</a:t>
            </a:r>
            <a:endParaRPr lang="en-US" dirty="0"/>
          </a:p>
        </p:txBody>
      </p:sp>
      <p:pic>
        <p:nvPicPr>
          <p:cNvPr id="5" name="Picture 4"/>
          <p:cNvPicPr>
            <a:picLocks noChangeAspect="1"/>
          </p:cNvPicPr>
          <p:nvPr/>
        </p:nvPicPr>
        <p:blipFill>
          <a:blip r:embed="rId3"/>
          <a:stretch>
            <a:fillRect/>
          </a:stretch>
        </p:blipFill>
        <p:spPr>
          <a:xfrm>
            <a:off x="152400" y="1200150"/>
            <a:ext cx="8786265" cy="4819650"/>
          </a:xfrm>
          <a:prstGeom prst="rect">
            <a:avLst/>
          </a:prstGeom>
        </p:spPr>
      </p:pic>
      <p:sp>
        <p:nvSpPr>
          <p:cNvPr id="6" name="Left Arrow 5"/>
          <p:cNvSpPr/>
          <p:nvPr/>
        </p:nvSpPr>
        <p:spPr bwMode="auto">
          <a:xfrm>
            <a:off x="1371600" y="1600200"/>
            <a:ext cx="2362200" cy="533400"/>
          </a:xfrm>
          <a:prstGeom prst="leftArrow">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7" name="Left Arrow 6"/>
          <p:cNvSpPr/>
          <p:nvPr/>
        </p:nvSpPr>
        <p:spPr bwMode="auto">
          <a:xfrm flipH="1">
            <a:off x="5715000" y="5257800"/>
            <a:ext cx="2209800" cy="533400"/>
          </a:xfrm>
          <a:prstGeom prst="leftArrow">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Showcases</a:t>
            </a:r>
            <a:endParaRPr lang="en-US" dirty="0"/>
          </a:p>
        </p:txBody>
      </p:sp>
      <p:pic>
        <p:nvPicPr>
          <p:cNvPr id="5" name="Picture 4" descr="20a.jpg"/>
          <p:cNvPicPr>
            <a:picLocks noChangeAspect="1"/>
          </p:cNvPicPr>
          <p:nvPr/>
        </p:nvPicPr>
        <p:blipFill>
          <a:blip r:embed="rId3">
            <a:clrChange>
              <a:clrFrom>
                <a:srgbClr val="FFFFFF"/>
              </a:clrFrom>
              <a:clrTo>
                <a:srgbClr val="FFFFFF">
                  <a:alpha val="0"/>
                </a:srgbClr>
              </a:clrTo>
            </a:clrChange>
          </a:blip>
          <a:stretch>
            <a:fillRect/>
          </a:stretch>
        </p:blipFill>
        <p:spPr>
          <a:xfrm>
            <a:off x="-396552" y="503634"/>
            <a:ext cx="9144000" cy="63817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Risks </a:t>
            </a:r>
            <a:r>
              <a:rPr lang="en-US" smtClean="0"/>
              <a:t>and Issues</a:t>
            </a:r>
            <a:endParaRPr lang="en-US"/>
          </a:p>
        </p:txBody>
      </p:sp>
      <p:pic>
        <p:nvPicPr>
          <p:cNvPr id="6" name="Picture 5"/>
          <p:cNvPicPr>
            <a:picLocks noChangeAspect="1"/>
          </p:cNvPicPr>
          <p:nvPr/>
        </p:nvPicPr>
        <p:blipFill>
          <a:blip r:embed="rId3"/>
          <a:stretch>
            <a:fillRect/>
          </a:stretch>
        </p:blipFill>
        <p:spPr>
          <a:xfrm>
            <a:off x="304800" y="1219200"/>
            <a:ext cx="8522511" cy="47434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1"/>
          <p:cNvSpPr>
            <a:spLocks noGrp="1" noChangeArrowheads="1"/>
          </p:cNvSpPr>
          <p:nvPr>
            <p:ph type="title"/>
          </p:nvPr>
        </p:nvSpPr>
        <p:spPr/>
        <p:txBody>
          <a:bodyPr/>
          <a:lstStyle/>
          <a:p>
            <a:pPr eaLnBrk="1" hangingPunct="1"/>
            <a:r>
              <a:rPr lang="en-US" dirty="0" smtClean="0"/>
              <a:t>Agile Best Practices</a:t>
            </a:r>
          </a:p>
        </p:txBody>
      </p:sp>
      <p:grpSp>
        <p:nvGrpSpPr>
          <p:cNvPr id="2" name="Group 2"/>
          <p:cNvGrpSpPr>
            <a:grpSpLocks/>
          </p:cNvGrpSpPr>
          <p:nvPr/>
        </p:nvGrpSpPr>
        <p:grpSpPr bwMode="auto">
          <a:xfrm>
            <a:off x="868680" y="1711643"/>
            <a:ext cx="7406640" cy="4470559"/>
            <a:chOff x="0" y="0"/>
            <a:chExt cx="5184" cy="3129"/>
          </a:xfrm>
        </p:grpSpPr>
        <p:grpSp>
          <p:nvGrpSpPr>
            <p:cNvPr id="3" name="Group 3"/>
            <p:cNvGrpSpPr>
              <a:grpSpLocks/>
            </p:cNvGrpSpPr>
            <p:nvPr/>
          </p:nvGrpSpPr>
          <p:grpSpPr bwMode="auto">
            <a:xfrm>
              <a:off x="0" y="0"/>
              <a:ext cx="5184" cy="3120"/>
              <a:chOff x="0" y="0"/>
              <a:chExt cx="5184" cy="3120"/>
            </a:xfrm>
          </p:grpSpPr>
          <p:sp>
            <p:nvSpPr>
              <p:cNvPr id="64548" name="Rectangle 4"/>
              <p:cNvSpPr>
                <a:spLocks/>
              </p:cNvSpPr>
              <p:nvPr/>
            </p:nvSpPr>
            <p:spPr bwMode="auto">
              <a:xfrm>
                <a:off x="0" y="0"/>
                <a:ext cx="5184" cy="3120"/>
              </a:xfrm>
              <a:prstGeom prst="rect">
                <a:avLst/>
              </a:prstGeom>
              <a:solidFill>
                <a:srgbClr val="BEBED4"/>
              </a:solidFill>
              <a:ln w="50800">
                <a:noFill/>
                <a:miter lim="800000"/>
                <a:headEnd/>
                <a:tailEnd/>
              </a:ln>
            </p:spPr>
            <p:txBody>
              <a:bodyPr lIns="0" tIns="0" rIns="0" bIns="0"/>
              <a:lstStyle/>
              <a:p>
                <a:pPr>
                  <a:buNone/>
                </a:pPr>
                <a:endParaRPr lang="en-GB"/>
              </a:p>
            </p:txBody>
          </p:sp>
          <p:sp>
            <p:nvSpPr>
              <p:cNvPr id="64549" name="Rectangle 5"/>
              <p:cNvSpPr>
                <a:spLocks/>
              </p:cNvSpPr>
              <p:nvPr/>
            </p:nvSpPr>
            <p:spPr bwMode="auto">
              <a:xfrm>
                <a:off x="0" y="0"/>
                <a:ext cx="0" cy="108"/>
              </a:xfrm>
              <a:prstGeom prst="rect">
                <a:avLst/>
              </a:prstGeom>
              <a:noFill/>
              <a:ln w="12700">
                <a:noFill/>
                <a:miter lim="800000"/>
                <a:headEnd/>
                <a:tailEnd/>
              </a:ln>
            </p:spPr>
            <p:txBody>
              <a:bodyPr wrap="none" lIns="0" tIns="0" rIns="0" bIns="0">
                <a:spAutoFit/>
              </a:bodyPr>
              <a:lstStyle/>
              <a:p>
                <a:pPr>
                  <a:buNone/>
                </a:pPr>
                <a:endParaRPr lang="en-GB"/>
              </a:p>
            </p:txBody>
          </p:sp>
        </p:grpSp>
        <p:sp>
          <p:nvSpPr>
            <p:cNvPr id="64539" name="Rectangle 6"/>
            <p:cNvSpPr>
              <a:spLocks/>
            </p:cNvSpPr>
            <p:nvPr/>
          </p:nvSpPr>
          <p:spPr bwMode="auto">
            <a:xfrm>
              <a:off x="1776" y="2889"/>
              <a:ext cx="1632" cy="240"/>
            </a:xfrm>
            <a:prstGeom prst="rect">
              <a:avLst/>
            </a:prstGeom>
            <a:solidFill>
              <a:srgbClr val="BEBED4"/>
            </a:solidFill>
            <a:ln w="12700">
              <a:noFill/>
              <a:miter lim="800000"/>
              <a:headEnd/>
              <a:tailEnd/>
            </a:ln>
          </p:spPr>
          <p:txBody>
            <a:bodyPr lIns="0" tIns="0" rIns="40639" bIns="0"/>
            <a:lstStyle/>
            <a:p>
              <a:pPr marL="35719" algn="ctr">
                <a:spcBef>
                  <a:spcPts val="990"/>
                </a:spcBef>
                <a:buNone/>
              </a:pPr>
              <a:r>
                <a:rPr lang="en-US" sz="1600" b="1" dirty="0" smtClean="0">
                  <a:solidFill>
                    <a:srgbClr val="2189B8"/>
                  </a:solidFill>
                  <a:cs typeface="Tahoma" pitchFamily="34" charset="0"/>
                  <a:sym typeface="Tahoma" pitchFamily="34" charset="0"/>
                </a:rPr>
                <a:t>ORGANIZATIONAL</a:t>
              </a:r>
              <a:endParaRPr lang="en-US" sz="1600" b="1" dirty="0">
                <a:solidFill>
                  <a:srgbClr val="2189B8"/>
                </a:solidFill>
                <a:cs typeface="Tahoma" pitchFamily="34" charset="0"/>
                <a:sym typeface="Tahoma" pitchFamily="34" charset="0"/>
              </a:endParaRPr>
            </a:p>
          </p:txBody>
        </p:sp>
        <p:sp>
          <p:nvSpPr>
            <p:cNvPr id="64540" name="Rectangle 7"/>
            <p:cNvSpPr>
              <a:spLocks/>
            </p:cNvSpPr>
            <p:nvPr/>
          </p:nvSpPr>
          <p:spPr bwMode="auto">
            <a:xfrm>
              <a:off x="56" y="66"/>
              <a:ext cx="755"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64541" name="Rectangle 8"/>
            <p:cNvSpPr>
              <a:spLocks/>
            </p:cNvSpPr>
            <p:nvPr/>
          </p:nvSpPr>
          <p:spPr bwMode="auto">
            <a:xfrm>
              <a:off x="92" y="738"/>
              <a:ext cx="657"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64542" name="Rectangle 9"/>
            <p:cNvSpPr>
              <a:spLocks/>
            </p:cNvSpPr>
            <p:nvPr/>
          </p:nvSpPr>
          <p:spPr bwMode="auto">
            <a:xfrm>
              <a:off x="4491" y="48"/>
              <a:ext cx="536"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Short</a:t>
              </a:r>
            </a:p>
            <a:p>
              <a:pPr marL="35719">
                <a:buNone/>
              </a:pPr>
              <a:r>
                <a:rPr lang="en-US" sz="1400" dirty="0">
                  <a:cs typeface="Tahoma" pitchFamily="34" charset="0"/>
                  <a:sym typeface="Tahoma" pitchFamily="34" charset="0"/>
                </a:rPr>
                <a:t>Releases</a:t>
              </a:r>
            </a:p>
          </p:txBody>
        </p:sp>
        <p:sp>
          <p:nvSpPr>
            <p:cNvPr id="64543" name="Rectangle 10"/>
            <p:cNvSpPr>
              <a:spLocks/>
            </p:cNvSpPr>
            <p:nvPr/>
          </p:nvSpPr>
          <p:spPr bwMode="auto">
            <a:xfrm>
              <a:off x="97" y="1344"/>
              <a:ext cx="606"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64544" name="Rectangle 11"/>
            <p:cNvSpPr>
              <a:spLocks/>
            </p:cNvSpPr>
            <p:nvPr/>
          </p:nvSpPr>
          <p:spPr bwMode="auto">
            <a:xfrm>
              <a:off x="56" y="2064"/>
              <a:ext cx="671"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64545" name="Rectangle 12"/>
            <p:cNvSpPr>
              <a:spLocks/>
            </p:cNvSpPr>
            <p:nvPr/>
          </p:nvSpPr>
          <p:spPr bwMode="auto">
            <a:xfrm>
              <a:off x="4490" y="2016"/>
              <a:ext cx="581"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On-site</a:t>
              </a:r>
            </a:p>
            <a:p>
              <a:pPr marL="35719">
                <a:buNone/>
              </a:pPr>
              <a:r>
                <a:rPr lang="en-US" sz="1400" dirty="0">
                  <a:cs typeface="Tahoma" pitchFamily="34" charset="0"/>
                  <a:sym typeface="Tahoma" pitchFamily="34" charset="0"/>
                </a:rPr>
                <a:t>Customer</a:t>
              </a:r>
            </a:p>
          </p:txBody>
        </p:sp>
        <p:sp>
          <p:nvSpPr>
            <p:cNvPr id="64546" name="Rectangle 13"/>
            <p:cNvSpPr>
              <a:spLocks/>
            </p:cNvSpPr>
            <p:nvPr/>
          </p:nvSpPr>
          <p:spPr bwMode="auto">
            <a:xfrm>
              <a:off x="4425" y="1372"/>
              <a:ext cx="674" cy="151"/>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Co-location</a:t>
              </a:r>
            </a:p>
          </p:txBody>
        </p:sp>
        <p:sp>
          <p:nvSpPr>
            <p:cNvPr id="64547" name="Rectangle 14"/>
            <p:cNvSpPr>
              <a:spLocks/>
            </p:cNvSpPr>
            <p:nvPr/>
          </p:nvSpPr>
          <p:spPr bwMode="auto">
            <a:xfrm>
              <a:off x="4430" y="690"/>
              <a:ext cx="641"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Collective</a:t>
              </a:r>
            </a:p>
            <a:p>
              <a:pPr marL="35719">
                <a:buNone/>
              </a:pPr>
              <a:r>
                <a:rPr lang="en-US" sz="1400" dirty="0">
                  <a:cs typeface="Tahoma" pitchFamily="34" charset="0"/>
                  <a:sym typeface="Tahoma" pitchFamily="34" charset="0"/>
                </a:rPr>
                <a:t>Ownership</a:t>
              </a:r>
            </a:p>
          </p:txBody>
        </p:sp>
      </p:grpSp>
      <p:grpSp>
        <p:nvGrpSpPr>
          <p:cNvPr id="4" name="Group 15"/>
          <p:cNvGrpSpPr>
            <a:grpSpLocks/>
          </p:cNvGrpSpPr>
          <p:nvPr/>
        </p:nvGrpSpPr>
        <p:grpSpPr bwMode="auto">
          <a:xfrm>
            <a:off x="2143125" y="2010252"/>
            <a:ext cx="4937760" cy="3771900"/>
            <a:chOff x="0" y="0"/>
            <a:chExt cx="3456" cy="2640"/>
          </a:xfrm>
          <a:solidFill>
            <a:schemeClr val="accent6">
              <a:lumMod val="40000"/>
              <a:lumOff val="60000"/>
            </a:schemeClr>
          </a:solidFill>
        </p:grpSpPr>
        <p:grpSp>
          <p:nvGrpSpPr>
            <p:cNvPr id="5" name="Group 16"/>
            <p:cNvGrpSpPr>
              <a:grpSpLocks/>
            </p:cNvGrpSpPr>
            <p:nvPr/>
          </p:nvGrpSpPr>
          <p:grpSpPr bwMode="auto">
            <a:xfrm>
              <a:off x="0" y="0"/>
              <a:ext cx="3456" cy="2640"/>
              <a:chOff x="0" y="0"/>
              <a:chExt cx="3456" cy="2640"/>
            </a:xfrm>
            <a:grpFill/>
          </p:grpSpPr>
          <p:sp>
            <p:nvSpPr>
              <p:cNvPr id="64536" name="Rectangle 17"/>
              <p:cNvSpPr>
                <a:spLocks/>
              </p:cNvSpPr>
              <p:nvPr/>
            </p:nvSpPr>
            <p:spPr bwMode="auto">
              <a:xfrm>
                <a:off x="0" y="0"/>
                <a:ext cx="3456" cy="2640"/>
              </a:xfrm>
              <a:prstGeom prst="rect">
                <a:avLst/>
              </a:prstGeom>
              <a:grpFill/>
              <a:ln w="50800">
                <a:noFill/>
                <a:miter lim="800000"/>
                <a:headEnd/>
                <a:tailEnd/>
              </a:ln>
            </p:spPr>
            <p:txBody>
              <a:bodyPr lIns="0" tIns="0" rIns="0" bIns="0"/>
              <a:lstStyle/>
              <a:p>
                <a:pPr>
                  <a:buNone/>
                </a:pPr>
                <a:endParaRPr lang="en-GB"/>
              </a:p>
            </p:txBody>
          </p:sp>
          <p:sp>
            <p:nvSpPr>
              <p:cNvPr id="64537" name="Rectangle 18"/>
              <p:cNvSpPr>
                <a:spLocks/>
              </p:cNvSpPr>
              <p:nvPr/>
            </p:nvSpPr>
            <p:spPr bwMode="auto">
              <a:xfrm>
                <a:off x="0" y="0"/>
                <a:ext cx="0" cy="108"/>
              </a:xfrm>
              <a:prstGeom prst="rect">
                <a:avLst/>
              </a:prstGeom>
              <a:grpFill/>
              <a:ln w="12700">
                <a:noFill/>
                <a:miter lim="800000"/>
                <a:headEnd/>
                <a:tailEnd/>
              </a:ln>
            </p:spPr>
            <p:txBody>
              <a:bodyPr wrap="none" lIns="0" tIns="0" rIns="0" bIns="0">
                <a:spAutoFit/>
              </a:bodyPr>
              <a:lstStyle/>
              <a:p>
                <a:pPr>
                  <a:buNone/>
                </a:pPr>
                <a:endParaRPr lang="en-GB"/>
              </a:p>
            </p:txBody>
          </p:sp>
        </p:grpSp>
        <p:sp>
          <p:nvSpPr>
            <p:cNvPr id="64526" name="Rectangle 19"/>
            <p:cNvSpPr>
              <a:spLocks/>
            </p:cNvSpPr>
            <p:nvPr/>
          </p:nvSpPr>
          <p:spPr bwMode="auto">
            <a:xfrm>
              <a:off x="816" y="2400"/>
              <a:ext cx="1632" cy="240"/>
            </a:xfrm>
            <a:prstGeom prst="rect">
              <a:avLst/>
            </a:prstGeom>
            <a:grpFill/>
            <a:ln w="12700">
              <a:noFill/>
              <a:miter lim="800000"/>
              <a:headEnd/>
              <a:tailEnd/>
            </a:ln>
          </p:spPr>
          <p:txBody>
            <a:bodyPr lIns="0" tIns="0" rIns="40639" bIns="0"/>
            <a:lstStyle/>
            <a:p>
              <a:pPr marL="35719" algn="ctr">
                <a:spcBef>
                  <a:spcPts val="990"/>
                </a:spcBef>
                <a:buNone/>
              </a:pPr>
              <a:r>
                <a:rPr lang="en-US" sz="1600" b="1" dirty="0">
                  <a:solidFill>
                    <a:srgbClr val="2189B8"/>
                  </a:solidFill>
                  <a:cs typeface="Tahoma" pitchFamily="34" charset="0"/>
                  <a:sym typeface="Tahoma" pitchFamily="34" charset="0"/>
                </a:rPr>
                <a:t>TEAM</a:t>
              </a:r>
            </a:p>
          </p:txBody>
        </p:sp>
        <p:sp>
          <p:nvSpPr>
            <p:cNvPr id="64527" name="Rectangle 20"/>
            <p:cNvSpPr>
              <a:spLocks/>
            </p:cNvSpPr>
            <p:nvPr/>
          </p:nvSpPr>
          <p:spPr bwMode="auto">
            <a:xfrm>
              <a:off x="2531" y="0"/>
              <a:ext cx="856" cy="151"/>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Retrospectives</a:t>
              </a:r>
            </a:p>
          </p:txBody>
        </p:sp>
        <p:sp>
          <p:nvSpPr>
            <p:cNvPr id="64528" name="Rectangle 21"/>
            <p:cNvSpPr>
              <a:spLocks/>
            </p:cNvSpPr>
            <p:nvPr/>
          </p:nvSpPr>
          <p:spPr bwMode="auto">
            <a:xfrm>
              <a:off x="2794" y="1152"/>
              <a:ext cx="582" cy="151"/>
            </a:xfrm>
            <a:prstGeom prst="rect">
              <a:avLst/>
            </a:prstGeom>
            <a:grpFill/>
            <a:ln w="12700">
              <a:noFill/>
              <a:miter lim="800000"/>
              <a:headEnd/>
              <a:tailEnd/>
            </a:ln>
          </p:spPr>
          <p:txBody>
            <a:bodyPr wrap="none" lIns="0" tIns="0" rIns="40639" bIns="0">
              <a:spAutoFit/>
            </a:bodyPr>
            <a:lstStyle/>
            <a:p>
              <a:pPr marL="35719">
                <a:buNone/>
              </a:pPr>
              <a:r>
                <a:rPr lang="en-US" sz="1400" dirty="0">
                  <a:solidFill>
                    <a:srgbClr val="191919"/>
                  </a:solidFill>
                  <a:cs typeface="Tahoma" pitchFamily="34" charset="0"/>
                  <a:sym typeface="Tahoma" pitchFamily="34" charset="0"/>
                </a:rPr>
                <a:t>Iterations</a:t>
              </a:r>
            </a:p>
          </p:txBody>
        </p:sp>
        <p:sp>
          <p:nvSpPr>
            <p:cNvPr id="64529" name="Rectangle 22"/>
            <p:cNvSpPr>
              <a:spLocks/>
            </p:cNvSpPr>
            <p:nvPr/>
          </p:nvSpPr>
          <p:spPr bwMode="auto">
            <a:xfrm>
              <a:off x="1397" y="17"/>
              <a:ext cx="524" cy="151"/>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IKO/IPM</a:t>
              </a:r>
            </a:p>
          </p:txBody>
        </p:sp>
        <p:sp>
          <p:nvSpPr>
            <p:cNvPr id="64530" name="Rectangle 23"/>
            <p:cNvSpPr>
              <a:spLocks/>
            </p:cNvSpPr>
            <p:nvPr/>
          </p:nvSpPr>
          <p:spPr bwMode="auto">
            <a:xfrm>
              <a:off x="8" y="1728"/>
              <a:ext cx="430"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64531" name="Rectangle 24"/>
            <p:cNvSpPr>
              <a:spLocks/>
            </p:cNvSpPr>
            <p:nvPr/>
          </p:nvSpPr>
          <p:spPr bwMode="auto">
            <a:xfrm>
              <a:off x="12" y="1152"/>
              <a:ext cx="478"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64532" name="Rectangle 25"/>
            <p:cNvSpPr>
              <a:spLocks/>
            </p:cNvSpPr>
            <p:nvPr/>
          </p:nvSpPr>
          <p:spPr bwMode="auto">
            <a:xfrm>
              <a:off x="11" y="576"/>
              <a:ext cx="582" cy="151"/>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64533" name="Rectangle 26"/>
            <p:cNvSpPr>
              <a:spLocks/>
            </p:cNvSpPr>
            <p:nvPr/>
          </p:nvSpPr>
          <p:spPr bwMode="auto">
            <a:xfrm>
              <a:off x="33" y="0"/>
              <a:ext cx="794"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Pair</a:t>
              </a:r>
            </a:p>
            <a:p>
              <a:pPr marL="35719">
                <a:buNone/>
              </a:pPr>
              <a:r>
                <a:rPr lang="en-US" sz="1400" dirty="0">
                  <a:cs typeface="Tahoma" pitchFamily="34" charset="0"/>
                  <a:sym typeface="Tahoma" pitchFamily="34" charset="0"/>
                </a:rPr>
                <a:t>Programming</a:t>
              </a:r>
            </a:p>
          </p:txBody>
        </p:sp>
        <p:sp>
          <p:nvSpPr>
            <p:cNvPr id="64534" name="Rectangle 27"/>
            <p:cNvSpPr>
              <a:spLocks/>
            </p:cNvSpPr>
            <p:nvPr/>
          </p:nvSpPr>
          <p:spPr bwMode="auto">
            <a:xfrm>
              <a:off x="2696" y="1728"/>
              <a:ext cx="687"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Sustainable</a:t>
              </a:r>
            </a:p>
            <a:p>
              <a:pPr marL="35719">
                <a:buNone/>
              </a:pPr>
              <a:r>
                <a:rPr lang="en-US" sz="1400" dirty="0">
                  <a:cs typeface="Tahoma" pitchFamily="34" charset="0"/>
                  <a:sym typeface="Tahoma" pitchFamily="34" charset="0"/>
                </a:rPr>
                <a:t>Pace</a:t>
              </a:r>
            </a:p>
          </p:txBody>
        </p:sp>
        <p:sp>
          <p:nvSpPr>
            <p:cNvPr id="64535" name="Rectangle 28"/>
            <p:cNvSpPr>
              <a:spLocks/>
            </p:cNvSpPr>
            <p:nvPr/>
          </p:nvSpPr>
          <p:spPr bwMode="auto">
            <a:xfrm>
              <a:off x="2748" y="576"/>
              <a:ext cx="611"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Daily</a:t>
              </a:r>
            </a:p>
            <a:p>
              <a:pPr marL="35719">
                <a:buNone/>
              </a:pPr>
              <a:r>
                <a:rPr lang="en-US" sz="1400" dirty="0">
                  <a:cs typeface="Tahoma" pitchFamily="34" charset="0"/>
                  <a:sym typeface="Tahoma" pitchFamily="34" charset="0"/>
                </a:rPr>
                <a:t>Stand-ups</a:t>
              </a:r>
            </a:p>
          </p:txBody>
        </p:sp>
      </p:grpSp>
      <p:grpSp>
        <p:nvGrpSpPr>
          <p:cNvPr id="6" name="Group 29"/>
          <p:cNvGrpSpPr>
            <a:grpSpLocks/>
          </p:cNvGrpSpPr>
          <p:nvPr/>
        </p:nvGrpSpPr>
        <p:grpSpPr bwMode="auto">
          <a:xfrm>
            <a:off x="3406140" y="2421732"/>
            <a:ext cx="2331720" cy="2948940"/>
            <a:chOff x="0" y="0"/>
            <a:chExt cx="1632" cy="2064"/>
          </a:xfrm>
          <a:solidFill>
            <a:schemeClr val="bg1">
              <a:lumMod val="75000"/>
            </a:schemeClr>
          </a:solidFill>
        </p:grpSpPr>
        <p:grpSp>
          <p:nvGrpSpPr>
            <p:cNvPr id="7" name="Group 30"/>
            <p:cNvGrpSpPr>
              <a:grpSpLocks/>
            </p:cNvGrpSpPr>
            <p:nvPr/>
          </p:nvGrpSpPr>
          <p:grpSpPr bwMode="auto">
            <a:xfrm>
              <a:off x="0" y="0"/>
              <a:ext cx="1632" cy="2064"/>
              <a:chOff x="0" y="0"/>
              <a:chExt cx="1632" cy="2064"/>
            </a:xfrm>
            <a:grpFill/>
          </p:grpSpPr>
          <p:sp>
            <p:nvSpPr>
              <p:cNvPr id="64523" name="Rectangle 31"/>
              <p:cNvSpPr>
                <a:spLocks/>
              </p:cNvSpPr>
              <p:nvPr/>
            </p:nvSpPr>
            <p:spPr bwMode="auto">
              <a:xfrm>
                <a:off x="0" y="0"/>
                <a:ext cx="1632" cy="2064"/>
              </a:xfrm>
              <a:prstGeom prst="rect">
                <a:avLst/>
              </a:prstGeom>
              <a:grpFill/>
              <a:ln w="50800">
                <a:noFill/>
                <a:miter lim="800000"/>
                <a:headEnd/>
                <a:tailEnd/>
              </a:ln>
            </p:spPr>
            <p:txBody>
              <a:bodyPr lIns="0" tIns="0" rIns="0" bIns="0"/>
              <a:lstStyle/>
              <a:p>
                <a:pPr algn="ctr">
                  <a:buNone/>
                </a:pPr>
                <a:endParaRPr lang="en-GB"/>
              </a:p>
            </p:txBody>
          </p:sp>
          <p:sp>
            <p:nvSpPr>
              <p:cNvPr id="64524" name="Rectangle 32"/>
              <p:cNvSpPr>
                <a:spLocks/>
              </p:cNvSpPr>
              <p:nvPr/>
            </p:nvSpPr>
            <p:spPr bwMode="auto">
              <a:xfrm>
                <a:off x="0" y="0"/>
                <a:ext cx="0" cy="108"/>
              </a:xfrm>
              <a:prstGeom prst="rect">
                <a:avLst/>
              </a:prstGeom>
              <a:grpFill/>
              <a:ln w="12700">
                <a:noFill/>
                <a:miter lim="800000"/>
                <a:headEnd/>
                <a:tailEnd/>
              </a:ln>
            </p:spPr>
            <p:txBody>
              <a:bodyPr wrap="none" lIns="0" tIns="0" rIns="0" bIns="0">
                <a:spAutoFit/>
              </a:bodyPr>
              <a:lstStyle/>
              <a:p>
                <a:pPr algn="ctr">
                  <a:buNone/>
                </a:pPr>
                <a:endParaRPr lang="en-GB"/>
              </a:p>
            </p:txBody>
          </p:sp>
        </p:grpSp>
        <p:sp>
          <p:nvSpPr>
            <p:cNvPr id="64519" name="Rectangle 33"/>
            <p:cNvSpPr>
              <a:spLocks/>
            </p:cNvSpPr>
            <p:nvPr/>
          </p:nvSpPr>
          <p:spPr bwMode="auto">
            <a:xfrm>
              <a:off x="192" y="1824"/>
              <a:ext cx="1200" cy="240"/>
            </a:xfrm>
            <a:prstGeom prst="rect">
              <a:avLst/>
            </a:prstGeom>
            <a:grpFill/>
            <a:ln w="12700">
              <a:noFill/>
              <a:miter lim="800000"/>
              <a:headEnd/>
              <a:tailEnd/>
            </a:ln>
          </p:spPr>
          <p:txBody>
            <a:bodyPr lIns="0" tIns="0" rIns="40639" bIns="0"/>
            <a:lstStyle/>
            <a:p>
              <a:pPr marL="35719" algn="ctr">
                <a:spcBef>
                  <a:spcPts val="990"/>
                </a:spcBef>
                <a:buNone/>
              </a:pPr>
              <a:r>
                <a:rPr lang="en-US" sz="1600" b="1" dirty="0">
                  <a:solidFill>
                    <a:srgbClr val="2189B8"/>
                  </a:solidFill>
                  <a:cs typeface="Tahoma" pitchFamily="34" charset="0"/>
                  <a:sym typeface="Tahoma" pitchFamily="34" charset="0"/>
                </a:rPr>
                <a:t>INDIVIDUAL</a:t>
              </a:r>
            </a:p>
          </p:txBody>
        </p:sp>
        <p:sp>
          <p:nvSpPr>
            <p:cNvPr id="64520" name="Rectangle 34"/>
            <p:cNvSpPr>
              <a:spLocks/>
            </p:cNvSpPr>
            <p:nvPr/>
          </p:nvSpPr>
          <p:spPr bwMode="auto">
            <a:xfrm>
              <a:off x="192" y="192"/>
              <a:ext cx="1200" cy="240"/>
            </a:xfrm>
            <a:prstGeom prst="rect">
              <a:avLst/>
            </a:prstGeom>
            <a:grp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64521" name="Rectangle 35"/>
            <p:cNvSpPr>
              <a:spLocks/>
            </p:cNvSpPr>
            <p:nvPr/>
          </p:nvSpPr>
          <p:spPr bwMode="auto">
            <a:xfrm>
              <a:off x="192" y="672"/>
              <a:ext cx="1200" cy="240"/>
            </a:xfrm>
            <a:prstGeom prst="rect">
              <a:avLst/>
            </a:prstGeom>
            <a:grp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64522" name="Rectangle 36"/>
            <p:cNvSpPr>
              <a:spLocks/>
            </p:cNvSpPr>
            <p:nvPr/>
          </p:nvSpPr>
          <p:spPr bwMode="auto">
            <a:xfrm>
              <a:off x="192" y="1152"/>
              <a:ext cx="1200" cy="504"/>
            </a:xfrm>
            <a:prstGeom prst="rect">
              <a:avLst/>
            </a:prstGeom>
            <a:grp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Inputs</a:t>
            </a:r>
          </a:p>
          <a:p>
            <a:r>
              <a:rPr lang="en-US" dirty="0" smtClean="0"/>
              <a:t>Capacity</a:t>
            </a:r>
          </a:p>
          <a:p>
            <a:r>
              <a:rPr lang="en-US" dirty="0" smtClean="0"/>
              <a:t>Story Lifecycle</a:t>
            </a:r>
          </a:p>
          <a:p>
            <a:r>
              <a:rPr lang="en-US" dirty="0" smtClean="0"/>
              <a:t>Outputs</a:t>
            </a:r>
          </a:p>
          <a:p>
            <a:endParaRPr lang="en-US" dirty="0" smtClean="0"/>
          </a:p>
          <a:p>
            <a:endParaRPr lang="en-US" dirty="0" smtClean="0"/>
          </a:p>
          <a:p>
            <a:endParaRPr lang="en-US" dirty="0" smtClean="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ucket-of-water.JPG"/>
          <p:cNvPicPr>
            <a:picLocks noChangeAspect="1"/>
          </p:cNvPicPr>
          <p:nvPr/>
        </p:nvPicPr>
        <p:blipFill>
          <a:blip r:embed="rId3"/>
          <a:stretch>
            <a:fillRect/>
          </a:stretch>
        </p:blipFill>
        <p:spPr>
          <a:xfrm>
            <a:off x="2182139" y="4872581"/>
            <a:ext cx="1231455" cy="1641940"/>
          </a:xfrm>
          <a:prstGeom prst="rect">
            <a:avLst/>
          </a:prstGeom>
        </p:spPr>
      </p:pic>
      <p:pic>
        <p:nvPicPr>
          <p:cNvPr id="5" name="Picture 4" descr="bucket-of-water.JPG"/>
          <p:cNvPicPr>
            <a:picLocks noChangeAspect="1"/>
          </p:cNvPicPr>
          <p:nvPr/>
        </p:nvPicPr>
        <p:blipFill>
          <a:blip r:embed="rId3"/>
          <a:stretch>
            <a:fillRect/>
          </a:stretch>
        </p:blipFill>
        <p:spPr>
          <a:xfrm>
            <a:off x="4512975" y="4419600"/>
            <a:ext cx="1776885" cy="2369180"/>
          </a:xfrm>
          <a:prstGeom prst="rect">
            <a:avLst/>
          </a:prstGeom>
        </p:spPr>
      </p:pic>
      <p:sp>
        <p:nvSpPr>
          <p:cNvPr id="6" name="TextBox 5"/>
          <p:cNvSpPr txBox="1"/>
          <p:nvPr/>
        </p:nvSpPr>
        <p:spPr>
          <a:xfrm>
            <a:off x="3634820" y="5328690"/>
            <a:ext cx="878155" cy="584775"/>
          </a:xfrm>
          <a:prstGeom prst="rect">
            <a:avLst/>
          </a:prstGeom>
          <a:noFill/>
        </p:spPr>
        <p:txBody>
          <a:bodyPr wrap="square" rtlCol="0">
            <a:spAutoFit/>
          </a:bodyPr>
          <a:lstStyle/>
          <a:p>
            <a:r>
              <a:rPr lang="en-US" sz="3200" dirty="0" smtClean="0"/>
              <a:t>Or</a:t>
            </a:r>
            <a:endParaRPr lang="en-US" sz="3200" dirty="0"/>
          </a:p>
        </p:txBody>
      </p:sp>
      <p:sp>
        <p:nvSpPr>
          <p:cNvPr id="2" name="Title 1"/>
          <p:cNvSpPr>
            <a:spLocks noGrp="1"/>
          </p:cNvSpPr>
          <p:nvPr>
            <p:ph type="title"/>
          </p:nvPr>
        </p:nvSpPr>
        <p:spPr/>
        <p:txBody>
          <a:bodyPr/>
          <a:lstStyle/>
          <a:p>
            <a:r>
              <a:rPr lang="en-US" smtClean="0"/>
              <a:t>Iteration Capacity Planning</a:t>
            </a:r>
            <a:endParaRPr lang="en-US" dirty="0"/>
          </a:p>
        </p:txBody>
      </p:sp>
      <p:sp>
        <p:nvSpPr>
          <p:cNvPr id="3" name="Text Placeholder 2"/>
          <p:cNvSpPr>
            <a:spLocks noGrp="1"/>
          </p:cNvSpPr>
          <p:nvPr>
            <p:ph idx="1"/>
          </p:nvPr>
        </p:nvSpPr>
        <p:spPr/>
        <p:txBody>
          <a:bodyPr/>
          <a:lstStyle/>
          <a:p>
            <a:r>
              <a:rPr lang="en-US" dirty="0" smtClean="0"/>
              <a:t>Paid time off</a:t>
            </a:r>
          </a:p>
          <a:p>
            <a:r>
              <a:rPr lang="en-US" dirty="0" smtClean="0"/>
              <a:t>Holidays</a:t>
            </a:r>
          </a:p>
          <a:p>
            <a:r>
              <a:rPr lang="en-US" dirty="0" smtClean="0"/>
              <a:t>All-hands meetings</a:t>
            </a:r>
          </a:p>
          <a:p>
            <a:r>
              <a:rPr lang="en-US" dirty="0" smtClean="0"/>
              <a:t>Is it math, or is it more complex/subtle?</a:t>
            </a:r>
          </a:p>
          <a:p>
            <a:endParaRPr lang="en-US" dirty="0" smtClean="0"/>
          </a:p>
        </p:txBody>
      </p:sp>
    </p:spTree>
    <p:extLst>
      <p:ext uri="{BB962C8B-B14F-4D97-AF65-F5344CB8AC3E}">
        <p14:creationId xmlns:p14="http://schemas.microsoft.com/office/powerpoint/2010/main" val="19675222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4" name="Content Placeholder 3"/>
          <p:cNvSpPr>
            <a:spLocks noGrp="1"/>
          </p:cNvSpPr>
          <p:nvPr>
            <p:ph idx="1"/>
          </p:nvPr>
        </p:nvSpPr>
        <p:spPr/>
        <p:txBody>
          <a:bodyPr/>
          <a:lstStyle/>
          <a:p>
            <a:r>
              <a:rPr lang="en-US" dirty="0" smtClean="0"/>
              <a:t>What is most important to you?</a:t>
            </a:r>
          </a:p>
          <a:p>
            <a:pPr lvl="1"/>
            <a:r>
              <a:rPr lang="en-US" dirty="0" smtClean="0"/>
              <a:t>Progress indicators</a:t>
            </a:r>
          </a:p>
          <a:p>
            <a:pPr lvl="1"/>
            <a:r>
              <a:rPr lang="en-US" dirty="0" smtClean="0"/>
              <a:t>Team collaboration</a:t>
            </a:r>
          </a:p>
          <a:p>
            <a:pPr lvl="1"/>
            <a:r>
              <a:rPr lang="en-US" dirty="0" smtClean="0"/>
              <a:t>Quality</a:t>
            </a:r>
          </a:p>
          <a:p>
            <a:pPr lvl="1"/>
            <a:r>
              <a:rPr lang="en-US" dirty="0" smtClean="0"/>
              <a:t>ROI</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9391"/>
          </a:xfrm>
        </p:spPr>
        <p:txBody>
          <a:bodyPr/>
          <a:lstStyle/>
          <a:p>
            <a:r>
              <a:rPr lang="en-AU" dirty="0" smtClean="0"/>
              <a:t>Big Visible Charts</a:t>
            </a:r>
            <a:endParaRPr lang="en-AU" dirty="0"/>
          </a:p>
        </p:txBody>
      </p:sp>
      <p:graphicFrame>
        <p:nvGraphicFramePr>
          <p:cNvPr id="6" name="Diagram 5"/>
          <p:cNvGraphicFramePr/>
          <p:nvPr/>
        </p:nvGraphicFramePr>
        <p:xfrm>
          <a:off x="304800" y="1066800"/>
          <a:ext cx="8382000" cy="4816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9391"/>
          </a:xfrm>
        </p:spPr>
        <p:txBody>
          <a:bodyPr/>
          <a:lstStyle/>
          <a:p>
            <a:r>
              <a:rPr lang="en-AU" dirty="0" smtClean="0"/>
              <a:t>Burn up charts: predicting progress</a:t>
            </a:r>
            <a:endParaRPr lang="en-AU" dirty="0"/>
          </a:p>
        </p:txBody>
      </p:sp>
      <p:graphicFrame>
        <p:nvGraphicFramePr>
          <p:cNvPr id="5" name="Chart 4"/>
          <p:cNvGraphicFramePr/>
          <p:nvPr/>
        </p:nvGraphicFramePr>
        <p:xfrm>
          <a:off x="142845" y="1142984"/>
          <a:ext cx="7143771" cy="5257604"/>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p:cNvCxnSpPr/>
          <p:nvPr/>
        </p:nvCxnSpPr>
        <p:spPr>
          <a:xfrm>
            <a:off x="3714744" y="1911974"/>
            <a:ext cx="1857388" cy="1588"/>
          </a:xfrm>
          <a:prstGeom prst="line">
            <a:avLst/>
          </a:prstGeom>
          <a:ln w="53975">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714745" y="1643050"/>
            <a:ext cx="1643074" cy="1428760"/>
          </a:xfrm>
          <a:prstGeom prst="line">
            <a:avLst/>
          </a:prstGeom>
          <a:ln w="53975">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3000364" y="3785396"/>
            <a:ext cx="4143404" cy="1588"/>
          </a:xfrm>
          <a:prstGeom prst="line">
            <a:avLst/>
          </a:prstGeom>
          <a:ln w="53975">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47802" y="548680"/>
            <a:ext cx="8728823" cy="5256584"/>
          </a:xfrm>
          <a:prstGeom prst="rect">
            <a:avLst/>
          </a:prstGeom>
          <a:noFill/>
          <a:ln w="9525">
            <a:noFill/>
            <a:miter lim="800000"/>
            <a:headEnd/>
            <a:tailEnd/>
          </a:ln>
          <a:effectLst/>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272.JPG"/>
          <p:cNvPicPr>
            <a:picLocks noChangeAspect="1"/>
          </p:cNvPicPr>
          <p:nvPr/>
        </p:nvPicPr>
        <p:blipFill>
          <a:blip r:embed="rId3">
            <a:lum bright="26000" contrast="42000"/>
            <a:extLst>
              <a:ext uri="{28A0092B-C50C-407E-A947-70E740481C1C}">
                <a14:useLocalDpi xmlns:a14="http://schemas.microsoft.com/office/drawing/2010/main" val="0"/>
              </a:ext>
            </a:extLst>
          </a:blip>
          <a:srcRect l="19248" t="22317"/>
          <a:stretch>
            <a:fillRect/>
          </a:stretch>
        </p:blipFill>
        <p:spPr>
          <a:xfrm>
            <a:off x="1259632" y="1124744"/>
            <a:ext cx="6948264" cy="5013176"/>
          </a:xfrm>
          <a:prstGeom prst="rect">
            <a:avLst/>
          </a:prstGeom>
        </p:spPr>
      </p:pic>
      <p:sp>
        <p:nvSpPr>
          <p:cNvPr id="5" name="Title 4"/>
          <p:cNvSpPr>
            <a:spLocks noGrp="1"/>
          </p:cNvSpPr>
          <p:nvPr>
            <p:ph type="title"/>
          </p:nvPr>
        </p:nvSpPr>
        <p:spPr/>
        <p:txBody>
          <a:bodyPr/>
          <a:lstStyle/>
          <a:p>
            <a:r>
              <a:rPr lang="en-US" dirty="0" smtClean="0"/>
              <a:t>Pairing</a:t>
            </a:r>
            <a:endParaRPr lang="en-US" dirty="0"/>
          </a:p>
        </p:txBody>
      </p:sp>
    </p:spTree>
    <p:extLst>
      <p:ext uri="{BB962C8B-B14F-4D97-AF65-F5344CB8AC3E}">
        <p14:creationId xmlns:p14="http://schemas.microsoft.com/office/powerpoint/2010/main" val="228224134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5"/>
          <p:cNvGraphicFramePr>
            <a:graphicFrameLocks/>
          </p:cNvGraphicFramePr>
          <p:nvPr>
            <p:extLst>
              <p:ext uri="{D42A27DB-BD31-4B8C-83A1-F6EECF244321}">
                <p14:modId xmlns:p14="http://schemas.microsoft.com/office/powerpoint/2010/main" val="1175825762"/>
              </p:ext>
            </p:extLst>
          </p:nvPr>
        </p:nvGraphicFramePr>
        <p:xfrm>
          <a:off x="467544" y="1844824"/>
          <a:ext cx="3888432" cy="34563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Object 6"/>
          <p:cNvGraphicFramePr>
            <a:graphicFrameLocks/>
          </p:cNvGraphicFramePr>
          <p:nvPr>
            <p:extLst>
              <p:ext uri="{D42A27DB-BD31-4B8C-83A1-F6EECF244321}">
                <p14:modId xmlns:p14="http://schemas.microsoft.com/office/powerpoint/2010/main" val="4261692961"/>
              </p:ext>
            </p:extLst>
          </p:nvPr>
        </p:nvGraphicFramePr>
        <p:xfrm>
          <a:off x="4572000" y="2060848"/>
          <a:ext cx="4104456" cy="3024336"/>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smtClean="0"/>
              <a:t>Test Cases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Tested Features (RTF)</a:t>
            </a:r>
            <a:endParaRPr lang="en-US" dirty="0"/>
          </a:p>
        </p:txBody>
      </p:sp>
      <p:cxnSp>
        <p:nvCxnSpPr>
          <p:cNvPr id="5" name="Straight Connector 4"/>
          <p:cNvCxnSpPr/>
          <p:nvPr/>
        </p:nvCxnSpPr>
        <p:spPr bwMode="auto">
          <a:xfrm rot="5400000">
            <a:off x="-1116631" y="3501008"/>
            <a:ext cx="4176464"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971601" y="5589240"/>
            <a:ext cx="6624736"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Rectangle 7"/>
          <p:cNvSpPr/>
          <p:nvPr/>
        </p:nvSpPr>
        <p:spPr bwMode="auto">
          <a:xfrm>
            <a:off x="1043609" y="4614732"/>
            <a:ext cx="504056" cy="974508"/>
          </a:xfrm>
          <a:prstGeom prst="rect">
            <a:avLst/>
          </a:prstGeom>
          <a:gradFill>
            <a:gsLst>
              <a:gs pos="0">
                <a:srgbClr val="92D050"/>
              </a:gs>
              <a:gs pos="64999">
                <a:srgbClr val="669900"/>
              </a:gs>
              <a:gs pos="100000">
                <a:srgbClr val="D1C39F"/>
              </a:gs>
            </a:gsLst>
            <a:lin ang="5400000" scaled="0"/>
          </a:gra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87131" y="4336301"/>
            <a:ext cx="504056" cy="1252939"/>
          </a:xfrm>
          <a:prstGeom prst="rect">
            <a:avLst/>
          </a:prstGeom>
          <a:gradFill>
            <a:gsLst>
              <a:gs pos="0">
                <a:srgbClr val="92D050"/>
              </a:gs>
              <a:gs pos="64999">
                <a:srgbClr val="669900"/>
              </a:gs>
              <a:gs pos="100000">
                <a:srgbClr val="D1C39F"/>
              </a:gs>
            </a:gsLst>
            <a:lin ang="5400000" scaled="0"/>
          </a:gra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2730653" y="4197085"/>
            <a:ext cx="504056" cy="1392155"/>
          </a:xfrm>
          <a:prstGeom prst="rect">
            <a:avLst/>
          </a:prstGeom>
          <a:gradFill>
            <a:gsLst>
              <a:gs pos="0">
                <a:srgbClr val="92D050"/>
              </a:gs>
              <a:gs pos="64999">
                <a:srgbClr val="669900"/>
              </a:gs>
              <a:gs pos="100000">
                <a:srgbClr val="D1C39F"/>
              </a:gs>
            </a:gsLst>
            <a:lin ang="5400000" scaled="0"/>
          </a:gra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bwMode="auto">
          <a:xfrm>
            <a:off x="3574175" y="3779439"/>
            <a:ext cx="504056" cy="1809801"/>
          </a:xfrm>
          <a:prstGeom prst="rect">
            <a:avLst/>
          </a:prstGeom>
          <a:gradFill>
            <a:gsLst>
              <a:gs pos="0">
                <a:srgbClr val="92D050"/>
              </a:gs>
              <a:gs pos="64999">
                <a:srgbClr val="669900"/>
              </a:gs>
              <a:gs pos="100000">
                <a:srgbClr val="D1C39F"/>
              </a:gs>
            </a:gsLst>
            <a:lin ang="5400000" scaled="0"/>
          </a:gra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417697" y="3640223"/>
            <a:ext cx="504056" cy="1949017"/>
          </a:xfrm>
          <a:prstGeom prst="rect">
            <a:avLst/>
          </a:prstGeom>
          <a:gradFill>
            <a:gsLst>
              <a:gs pos="0">
                <a:srgbClr val="92D050"/>
              </a:gs>
              <a:gs pos="64999">
                <a:srgbClr val="669900"/>
              </a:gs>
              <a:gs pos="100000">
                <a:srgbClr val="D1C39F"/>
              </a:gs>
            </a:gsLst>
            <a:lin ang="5400000" scaled="0"/>
          </a:gra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5220073" y="3083362"/>
            <a:ext cx="504056" cy="2505878"/>
          </a:xfrm>
          <a:prstGeom prst="rect">
            <a:avLst/>
          </a:prstGeom>
          <a:gradFill>
            <a:gsLst>
              <a:gs pos="0">
                <a:srgbClr val="92D050"/>
              </a:gs>
              <a:gs pos="64999">
                <a:srgbClr val="669900"/>
              </a:gs>
              <a:gs pos="100000">
                <a:srgbClr val="D1C39F"/>
              </a:gs>
            </a:gsLst>
            <a:lin ang="5400000" scaled="0"/>
          </a:gra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6063595" y="2526500"/>
            <a:ext cx="504056" cy="3062740"/>
          </a:xfrm>
          <a:prstGeom prst="rect">
            <a:avLst/>
          </a:prstGeom>
          <a:gradFill>
            <a:gsLst>
              <a:gs pos="0">
                <a:srgbClr val="92D050"/>
              </a:gs>
              <a:gs pos="64999">
                <a:srgbClr val="669900"/>
              </a:gs>
              <a:gs pos="100000">
                <a:srgbClr val="D1C39F"/>
              </a:gs>
            </a:gsLst>
            <a:lin ang="5400000" scaled="0"/>
          </a:gra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6907119" y="1969638"/>
            <a:ext cx="504056" cy="3619602"/>
          </a:xfrm>
          <a:prstGeom prst="rect">
            <a:avLst/>
          </a:prstGeom>
          <a:gradFill>
            <a:gsLst>
              <a:gs pos="0">
                <a:srgbClr val="92D050"/>
              </a:gs>
              <a:gs pos="64999">
                <a:srgbClr val="669900"/>
              </a:gs>
              <a:gs pos="100000">
                <a:srgbClr val="D1C39F"/>
              </a:gs>
            </a:gsLst>
            <a:lin ang="5400000" scaled="0"/>
          </a:gra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3347864" y="5877272"/>
            <a:ext cx="1584176" cy="400110"/>
          </a:xfrm>
          <a:prstGeom prst="rect">
            <a:avLst/>
          </a:prstGeom>
          <a:noFill/>
        </p:spPr>
        <p:txBody>
          <a:bodyPr wrap="square" rtlCol="0">
            <a:spAutoFit/>
          </a:bodyPr>
          <a:lstStyle/>
          <a:p>
            <a:pPr>
              <a:buNone/>
            </a:pPr>
            <a:r>
              <a:rPr lang="en-US" dirty="0" smtClean="0"/>
              <a:t>Iteration</a:t>
            </a:r>
            <a:endParaRPr lang="en-US" dirty="0"/>
          </a:p>
        </p:txBody>
      </p:sp>
      <p:sp>
        <p:nvSpPr>
          <p:cNvPr id="19" name="TextBox 18"/>
          <p:cNvSpPr txBox="1"/>
          <p:nvPr/>
        </p:nvSpPr>
        <p:spPr>
          <a:xfrm rot="16200000">
            <a:off x="-1060593" y="2796897"/>
            <a:ext cx="3312368" cy="400110"/>
          </a:xfrm>
          <a:prstGeom prst="rect">
            <a:avLst/>
          </a:prstGeom>
          <a:noFill/>
        </p:spPr>
        <p:txBody>
          <a:bodyPr wrap="square" rtlCol="0">
            <a:spAutoFit/>
          </a:bodyPr>
          <a:lstStyle/>
          <a:p>
            <a:pPr>
              <a:buNone/>
            </a:pPr>
            <a:r>
              <a:rPr lang="en-US" dirty="0" smtClean="0"/>
              <a:t>Stories Passing Test</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smtClean="0"/>
              <a:t>Module Showcase</a:t>
            </a:r>
            <a:endParaRPr lang="en-US" dirty="0"/>
          </a:p>
        </p:txBody>
      </p:sp>
      <p:pic>
        <p:nvPicPr>
          <p:cNvPr id="21508" name="Picture 4"/>
          <p:cNvPicPr>
            <a:picLocks noChangeAspect="1" noChangeArrowheads="1"/>
          </p:cNvPicPr>
          <p:nvPr/>
        </p:nvPicPr>
        <p:blipFill>
          <a:blip r:embed="rId3"/>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52636">
            <a:off x="2022952" y="2511183"/>
            <a:ext cx="5753596" cy="2797949"/>
          </a:xfrm>
          <a:prstGeom prst="rect">
            <a:avLst/>
          </a:prstGeom>
          <a:noFill/>
          <a:ln w="12700" cap="rnd">
            <a:noFill/>
            <a:round/>
            <a:headEnd/>
            <a:tailEnd/>
          </a:ln>
        </p:spPr>
        <p:txBody>
          <a:bodyPr lIns="38100" tIns="38100" rIns="38100" bIns="38100">
            <a:prstTxWarp prst="textNoShape">
              <a:avLst/>
            </a:prstTxWarp>
          </a:bodyPr>
          <a:lstStyle/>
          <a:p>
            <a:r>
              <a:rPr lang="en-US" sz="1800" dirty="0"/>
              <a:t>Learn how to manage the work</a:t>
            </a:r>
          </a:p>
          <a:p>
            <a:r>
              <a:rPr lang="en-US" sz="1800" dirty="0"/>
              <a:t>Understand the different types of meetings</a:t>
            </a:r>
          </a:p>
          <a:p>
            <a:r>
              <a:rPr lang="en-US" sz="1800" dirty="0"/>
              <a:t>Learn about the flow of the iteration</a:t>
            </a:r>
          </a:p>
          <a:p>
            <a:r>
              <a:rPr lang="en-US" sz="1800" dirty="0"/>
              <a:t>Understand how to use information </a:t>
            </a:r>
            <a:r>
              <a:rPr lang="en-US" sz="1800" dirty="0" smtClean="0"/>
              <a:t>radiators</a:t>
            </a:r>
            <a:endParaRPr lang="en-US" sz="1800" dirty="0"/>
          </a:p>
        </p:txBody>
      </p:sp>
    </p:spTree>
    <p:extLst>
      <p:ext uri="{BB962C8B-B14F-4D97-AF65-F5344CB8AC3E}">
        <p14:creationId xmlns:p14="http://schemas.microsoft.com/office/powerpoint/2010/main" val="22127533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 basics of iteration planning</a:t>
            </a:r>
            <a:endParaRPr lang="en-US" dirty="0"/>
          </a:p>
        </p:txBody>
      </p:sp>
      <p:sp>
        <p:nvSpPr>
          <p:cNvPr id="4" name="Rounded Rectangle 3"/>
          <p:cNvSpPr/>
          <p:nvPr/>
        </p:nvSpPr>
        <p:spPr>
          <a:xfrm>
            <a:off x="288585" y="2023279"/>
            <a:ext cx="1214651" cy="8734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Calibri" pitchFamily="34" charset="0"/>
                <a:cs typeface="Calibri" pitchFamily="34" charset="0"/>
              </a:rPr>
              <a:t>Update</a:t>
            </a:r>
          </a:p>
          <a:p>
            <a:pPr algn="ctr"/>
            <a:r>
              <a:rPr lang="en-US" sz="1400" dirty="0" smtClean="0">
                <a:latin typeface="Calibri" pitchFamily="34" charset="0"/>
                <a:cs typeface="Calibri" pitchFamily="34" charset="0"/>
              </a:rPr>
              <a:t>story</a:t>
            </a:r>
          </a:p>
          <a:p>
            <a:pPr algn="ctr"/>
            <a:r>
              <a:rPr lang="en-US" sz="1400" dirty="0" smtClean="0">
                <a:latin typeface="Calibri" pitchFamily="34" charset="0"/>
                <a:cs typeface="Calibri" pitchFamily="34" charset="0"/>
              </a:rPr>
              <a:t>backlog</a:t>
            </a:r>
            <a:endParaRPr lang="en-US" sz="1400" dirty="0">
              <a:latin typeface="Calibri" pitchFamily="34" charset="0"/>
              <a:cs typeface="Calibri" pitchFamily="34" charset="0"/>
            </a:endParaRPr>
          </a:p>
        </p:txBody>
      </p:sp>
      <p:sp>
        <p:nvSpPr>
          <p:cNvPr id="5" name="Rounded Rectangle 4"/>
          <p:cNvSpPr/>
          <p:nvPr/>
        </p:nvSpPr>
        <p:spPr>
          <a:xfrm>
            <a:off x="1781482" y="2023279"/>
            <a:ext cx="1371600" cy="8734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Calibri" pitchFamily="34" charset="0"/>
                <a:cs typeface="Calibri" pitchFamily="34" charset="0"/>
              </a:rPr>
              <a:t>Determine development capacity</a:t>
            </a:r>
          </a:p>
        </p:txBody>
      </p:sp>
      <p:sp>
        <p:nvSpPr>
          <p:cNvPr id="6" name="Rounded Rectangle 5"/>
          <p:cNvSpPr/>
          <p:nvPr/>
        </p:nvSpPr>
        <p:spPr>
          <a:xfrm>
            <a:off x="3444931" y="2023279"/>
            <a:ext cx="1214651" cy="8734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Calibri" pitchFamily="34" charset="0"/>
                <a:cs typeface="Calibri" pitchFamily="34" charset="0"/>
              </a:rPr>
              <a:t>Add “next”</a:t>
            </a:r>
          </a:p>
          <a:p>
            <a:pPr algn="ctr"/>
            <a:r>
              <a:rPr lang="en-US" sz="1400" dirty="0" smtClean="0">
                <a:latin typeface="Calibri" pitchFamily="34" charset="0"/>
                <a:cs typeface="Calibri" pitchFamily="34" charset="0"/>
              </a:rPr>
              <a:t>story from backlog to plan</a:t>
            </a:r>
            <a:endParaRPr lang="en-US" sz="1400" dirty="0">
              <a:latin typeface="Calibri" pitchFamily="34" charset="0"/>
              <a:cs typeface="Calibri" pitchFamily="34" charset="0"/>
            </a:endParaRPr>
          </a:p>
        </p:txBody>
      </p:sp>
      <p:sp>
        <p:nvSpPr>
          <p:cNvPr id="7" name="Flowchart: Decision 6"/>
          <p:cNvSpPr/>
          <p:nvPr/>
        </p:nvSpPr>
        <p:spPr>
          <a:xfrm>
            <a:off x="4922886" y="1835622"/>
            <a:ext cx="1972056" cy="1248770"/>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Calibri" pitchFamily="34" charset="0"/>
                <a:cs typeface="Calibri" pitchFamily="34" charset="0"/>
              </a:rPr>
              <a:t>Has</a:t>
            </a:r>
          </a:p>
          <a:p>
            <a:pPr algn="ctr"/>
            <a:r>
              <a:rPr lang="en-US" sz="1400" dirty="0" smtClean="0">
                <a:latin typeface="Calibri" pitchFamily="34" charset="0"/>
                <a:cs typeface="Calibri" pitchFamily="34" charset="0"/>
              </a:rPr>
              <a:t>capacity been exceeded?</a:t>
            </a:r>
            <a:endParaRPr lang="en-US" sz="1400" dirty="0">
              <a:latin typeface="Calibri" pitchFamily="34" charset="0"/>
              <a:cs typeface="Calibri" pitchFamily="34" charset="0"/>
            </a:endParaRPr>
          </a:p>
        </p:txBody>
      </p:sp>
      <p:sp>
        <p:nvSpPr>
          <p:cNvPr id="8" name="Rounded Rectangle 7"/>
          <p:cNvSpPr/>
          <p:nvPr/>
        </p:nvSpPr>
        <p:spPr>
          <a:xfrm>
            <a:off x="7444857" y="2011885"/>
            <a:ext cx="1214651" cy="8734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Calibri" pitchFamily="34" charset="0"/>
                <a:cs typeface="Calibri" pitchFamily="34" charset="0"/>
              </a:rPr>
              <a:t>Socialize plan</a:t>
            </a:r>
            <a:endParaRPr lang="en-US" sz="1400" dirty="0">
              <a:latin typeface="Calibri" pitchFamily="34" charset="0"/>
              <a:cs typeface="Calibri" pitchFamily="34" charset="0"/>
            </a:endParaRPr>
          </a:p>
        </p:txBody>
      </p:sp>
      <p:cxnSp>
        <p:nvCxnSpPr>
          <p:cNvPr id="10" name="Straight Arrow Connector 9"/>
          <p:cNvCxnSpPr>
            <a:stCxn id="4" idx="3"/>
            <a:endCxn id="5" idx="1"/>
          </p:cNvCxnSpPr>
          <p:nvPr/>
        </p:nvCxnSpPr>
        <p:spPr>
          <a:xfrm>
            <a:off x="1503236" y="2460007"/>
            <a:ext cx="27824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3"/>
            <a:endCxn id="6" idx="1"/>
          </p:cNvCxnSpPr>
          <p:nvPr/>
        </p:nvCxnSpPr>
        <p:spPr>
          <a:xfrm>
            <a:off x="3153082" y="2460007"/>
            <a:ext cx="29184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4659582" y="2460007"/>
            <a:ext cx="26330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8" idx="1"/>
          </p:cNvCxnSpPr>
          <p:nvPr/>
        </p:nvCxnSpPr>
        <p:spPr>
          <a:xfrm>
            <a:off x="6629400" y="2443854"/>
            <a:ext cx="815457" cy="47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7" idx="0"/>
            <a:endCxn id="6" idx="0"/>
          </p:cNvCxnSpPr>
          <p:nvPr/>
        </p:nvCxnSpPr>
        <p:spPr>
          <a:xfrm rot="16200000" flipH="1" flipV="1">
            <a:off x="4886757" y="1001121"/>
            <a:ext cx="187657" cy="1856658"/>
          </a:xfrm>
          <a:prstGeom prst="bentConnector3">
            <a:avLst>
              <a:gd name="adj1" fmla="val -121818"/>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800266" y="1986654"/>
            <a:ext cx="587340" cy="461665"/>
          </a:xfrm>
          <a:prstGeom prst="rect">
            <a:avLst/>
          </a:prstGeom>
          <a:noFill/>
        </p:spPr>
        <p:txBody>
          <a:bodyPr wrap="none" rtlCol="0">
            <a:spAutoFit/>
          </a:bodyPr>
          <a:lstStyle/>
          <a:p>
            <a:r>
              <a:rPr lang="en-US" sz="2400" dirty="0" smtClean="0">
                <a:latin typeface="Calibri" pitchFamily="34" charset="0"/>
                <a:cs typeface="Calibri" pitchFamily="34" charset="0"/>
              </a:rPr>
              <a:t>Yes</a:t>
            </a:r>
            <a:endParaRPr lang="en-US" sz="2400" dirty="0">
              <a:latin typeface="Calibri" pitchFamily="34" charset="0"/>
              <a:cs typeface="Calibri" pitchFamily="34" charset="0"/>
            </a:endParaRPr>
          </a:p>
        </p:txBody>
      </p:sp>
      <p:sp>
        <p:nvSpPr>
          <p:cNvPr id="21" name="TextBox 20"/>
          <p:cNvSpPr txBox="1"/>
          <p:nvPr/>
        </p:nvSpPr>
        <p:spPr>
          <a:xfrm>
            <a:off x="4706812" y="1219200"/>
            <a:ext cx="545342" cy="461665"/>
          </a:xfrm>
          <a:prstGeom prst="rect">
            <a:avLst/>
          </a:prstGeom>
          <a:noFill/>
        </p:spPr>
        <p:txBody>
          <a:bodyPr wrap="none" rtlCol="0">
            <a:spAutoFit/>
          </a:bodyPr>
          <a:lstStyle/>
          <a:p>
            <a:r>
              <a:rPr lang="en-US" sz="2400" dirty="0" smtClean="0">
                <a:latin typeface="Calibri" pitchFamily="34" charset="0"/>
                <a:cs typeface="Calibri" pitchFamily="34" charset="0"/>
              </a:rPr>
              <a:t>No</a:t>
            </a:r>
            <a:endParaRPr lang="en-US" sz="2400" dirty="0">
              <a:latin typeface="Calibri" pitchFamily="34" charset="0"/>
              <a:cs typeface="Calibri" pitchFamily="34" charset="0"/>
            </a:endParaRPr>
          </a:p>
        </p:txBody>
      </p:sp>
      <p:pic>
        <p:nvPicPr>
          <p:cNvPr id="20" name="Picture 3"/>
          <p:cNvPicPr>
            <a:picLocks noChangeAspect="1" noChangeArrowheads="1"/>
          </p:cNvPicPr>
          <p:nvPr/>
        </p:nvPicPr>
        <p:blipFill>
          <a:blip r:embed="rId3" cstate="print">
            <a:clrChange>
              <a:clrFrom>
                <a:srgbClr val="EBEAEE"/>
              </a:clrFrom>
              <a:clrTo>
                <a:srgbClr val="EBEAEE">
                  <a:alpha val="0"/>
                </a:srgbClr>
              </a:clrTo>
            </a:clrChange>
          </a:blip>
          <a:srcRect/>
          <a:stretch>
            <a:fillRect/>
          </a:stretch>
        </p:blipFill>
        <p:spPr bwMode="auto">
          <a:xfrm>
            <a:off x="4693491" y="3130851"/>
            <a:ext cx="1028389" cy="1510447"/>
          </a:xfrm>
          <a:prstGeom prst="rect">
            <a:avLst/>
          </a:prstGeom>
          <a:noFill/>
          <a:ln w="9525">
            <a:noFill/>
            <a:miter lim="800000"/>
            <a:headEnd/>
            <a:tailEnd/>
          </a:ln>
          <a:effectLst/>
        </p:spPr>
      </p:pic>
      <p:sp>
        <p:nvSpPr>
          <p:cNvPr id="22" name="TextBox 21"/>
          <p:cNvSpPr txBox="1"/>
          <p:nvPr/>
        </p:nvSpPr>
        <p:spPr>
          <a:xfrm>
            <a:off x="5773141" y="3736739"/>
            <a:ext cx="445250" cy="369332"/>
          </a:xfrm>
          <a:prstGeom prst="rect">
            <a:avLst/>
          </a:prstGeom>
          <a:noFill/>
        </p:spPr>
        <p:txBody>
          <a:bodyPr wrap="none" rtlCol="0">
            <a:spAutoFit/>
          </a:bodyPr>
          <a:lstStyle/>
          <a:p>
            <a:r>
              <a:rPr lang="en-US" sz="1800" b="1" dirty="0" smtClean="0">
                <a:latin typeface="Calibri" pitchFamily="34" charset="0"/>
                <a:cs typeface="Calibri" pitchFamily="34" charset="0"/>
              </a:rPr>
              <a:t>vs.</a:t>
            </a:r>
            <a:endParaRPr lang="en-US" sz="1800" b="1" dirty="0">
              <a:latin typeface="Calibri" pitchFamily="34" charset="0"/>
              <a:cs typeface="Calibri" pitchFamily="34" charset="0"/>
            </a:endParaRPr>
          </a:p>
        </p:txBody>
      </p:sp>
      <p:pic>
        <p:nvPicPr>
          <p:cNvPr id="24" name="Picture 23" descr="bucket-of-water.JPG"/>
          <p:cNvPicPr>
            <a:picLocks noChangeAspect="1"/>
          </p:cNvPicPr>
          <p:nvPr/>
        </p:nvPicPr>
        <p:blipFill>
          <a:blip r:embed="rId4"/>
          <a:stretch>
            <a:fillRect/>
          </a:stretch>
        </p:blipFill>
        <p:spPr>
          <a:xfrm>
            <a:off x="6105241" y="3199597"/>
            <a:ext cx="1231455" cy="1641940"/>
          </a:xfrm>
          <a:prstGeom prst="rect">
            <a:avLst/>
          </a:prstGeom>
        </p:spPr>
      </p:pic>
    </p:spTree>
    <p:extLst>
      <p:ext uri="{BB962C8B-B14F-4D97-AF65-F5344CB8AC3E}">
        <p14:creationId xmlns:p14="http://schemas.microsoft.com/office/powerpoint/2010/main" val="405376037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The life of a story across iterations</a:t>
            </a:r>
            <a:endParaRPr lang="en-AU" dirty="0"/>
          </a:p>
        </p:txBody>
      </p:sp>
      <p:sp>
        <p:nvSpPr>
          <p:cNvPr id="5" name="Rectangle 4"/>
          <p:cNvSpPr/>
          <p:nvPr/>
        </p:nvSpPr>
        <p:spPr>
          <a:xfrm>
            <a:off x="1000100" y="2109756"/>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Planning</a:t>
            </a:r>
            <a:endParaRPr lang="en-AU" dirty="0"/>
          </a:p>
        </p:txBody>
      </p:sp>
      <p:sp>
        <p:nvSpPr>
          <p:cNvPr id="6" name="Rectangle 5"/>
          <p:cNvSpPr/>
          <p:nvPr/>
        </p:nvSpPr>
        <p:spPr>
          <a:xfrm>
            <a:off x="1000100" y="2824136"/>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Elaboration</a:t>
            </a:r>
            <a:endParaRPr lang="en-AU" dirty="0"/>
          </a:p>
        </p:txBody>
      </p:sp>
      <p:sp>
        <p:nvSpPr>
          <p:cNvPr id="7" name="Rectangle 6"/>
          <p:cNvSpPr/>
          <p:nvPr/>
        </p:nvSpPr>
        <p:spPr>
          <a:xfrm>
            <a:off x="3030246" y="3681392"/>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Build</a:t>
            </a:r>
            <a:endParaRPr lang="en-AU" dirty="0"/>
          </a:p>
        </p:txBody>
      </p:sp>
      <p:sp>
        <p:nvSpPr>
          <p:cNvPr id="8" name="Rectangle 7"/>
          <p:cNvSpPr/>
          <p:nvPr/>
        </p:nvSpPr>
        <p:spPr>
          <a:xfrm>
            <a:off x="3030246" y="4395772"/>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UAT Test</a:t>
            </a:r>
            <a:endParaRPr lang="en-AU" dirty="0"/>
          </a:p>
        </p:txBody>
      </p:sp>
      <p:sp>
        <p:nvSpPr>
          <p:cNvPr id="9" name="Rectangle 8"/>
          <p:cNvSpPr/>
          <p:nvPr/>
        </p:nvSpPr>
        <p:spPr>
          <a:xfrm>
            <a:off x="5000628" y="5181590"/>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Regression Test</a:t>
            </a:r>
            <a:endParaRPr lang="en-AU" dirty="0"/>
          </a:p>
        </p:txBody>
      </p:sp>
      <p:cxnSp>
        <p:nvCxnSpPr>
          <p:cNvPr id="11" name="Straight Connector 10"/>
          <p:cNvCxnSpPr/>
          <p:nvPr/>
        </p:nvCxnSpPr>
        <p:spPr>
          <a:xfrm rot="5400000">
            <a:off x="-1428792"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13554"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2624904"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92690" y="1568694"/>
            <a:ext cx="398567" cy="400110"/>
          </a:xfrm>
          <a:prstGeom prst="rect">
            <a:avLst/>
          </a:prstGeom>
          <a:noFill/>
        </p:spPr>
        <p:txBody>
          <a:bodyPr wrap="none" rtlCol="0">
            <a:spAutoFit/>
          </a:bodyPr>
          <a:lstStyle/>
          <a:p>
            <a:pPr algn="ctr">
              <a:buNone/>
            </a:pPr>
            <a:r>
              <a:rPr lang="en-AU" dirty="0" smtClean="0"/>
              <a:t>I0</a:t>
            </a:r>
            <a:endParaRPr lang="en-AU" dirty="0"/>
          </a:p>
        </p:txBody>
      </p:sp>
      <p:sp>
        <p:nvSpPr>
          <p:cNvPr id="15" name="TextBox 14"/>
          <p:cNvSpPr txBox="1"/>
          <p:nvPr/>
        </p:nvSpPr>
        <p:spPr>
          <a:xfrm>
            <a:off x="3722836" y="1568694"/>
            <a:ext cx="398567" cy="400110"/>
          </a:xfrm>
          <a:prstGeom prst="rect">
            <a:avLst/>
          </a:prstGeom>
          <a:noFill/>
        </p:spPr>
        <p:txBody>
          <a:bodyPr wrap="none" rtlCol="0">
            <a:spAutoFit/>
          </a:bodyPr>
          <a:lstStyle/>
          <a:p>
            <a:pPr algn="ctr">
              <a:buNone/>
            </a:pPr>
            <a:r>
              <a:rPr lang="en-AU" dirty="0" smtClean="0"/>
              <a:t>I1</a:t>
            </a:r>
            <a:endParaRPr lang="en-AU" dirty="0"/>
          </a:p>
        </p:txBody>
      </p:sp>
      <p:sp>
        <p:nvSpPr>
          <p:cNvPr id="16" name="TextBox 15"/>
          <p:cNvSpPr txBox="1"/>
          <p:nvPr/>
        </p:nvSpPr>
        <p:spPr>
          <a:xfrm>
            <a:off x="5658601" y="1568694"/>
            <a:ext cx="398567" cy="400110"/>
          </a:xfrm>
          <a:prstGeom prst="rect">
            <a:avLst/>
          </a:prstGeom>
          <a:noFill/>
        </p:spPr>
        <p:txBody>
          <a:bodyPr wrap="none" rtlCol="0">
            <a:spAutoFit/>
          </a:bodyPr>
          <a:lstStyle/>
          <a:p>
            <a:pPr algn="ctr">
              <a:buNone/>
            </a:pPr>
            <a:r>
              <a:rPr lang="en-AU" dirty="0" smtClean="0"/>
              <a:t>I2</a:t>
            </a:r>
            <a:endParaRPr lang="en-AU" dirty="0"/>
          </a:p>
        </p:txBody>
      </p:sp>
      <p:sp>
        <p:nvSpPr>
          <p:cNvPr id="17" name="Rectangle 16"/>
          <p:cNvSpPr/>
          <p:nvPr/>
        </p:nvSpPr>
        <p:spPr>
          <a:xfrm>
            <a:off x="3030246" y="2109756"/>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Planning</a:t>
            </a:r>
            <a:endParaRPr lang="en-AU" dirty="0">
              <a:solidFill>
                <a:schemeClr val="tx1"/>
              </a:solidFill>
            </a:endParaRPr>
          </a:p>
        </p:txBody>
      </p:sp>
      <p:sp>
        <p:nvSpPr>
          <p:cNvPr id="18" name="Rectangle 17"/>
          <p:cNvSpPr/>
          <p:nvPr/>
        </p:nvSpPr>
        <p:spPr>
          <a:xfrm>
            <a:off x="3030246" y="2824136"/>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Elaboration</a:t>
            </a:r>
            <a:endParaRPr lang="en-AU" dirty="0">
              <a:solidFill>
                <a:schemeClr val="tx1"/>
              </a:solidFill>
            </a:endParaRPr>
          </a:p>
        </p:txBody>
      </p:sp>
      <p:cxnSp>
        <p:nvCxnSpPr>
          <p:cNvPr id="19" name="Straight Connector 18"/>
          <p:cNvCxnSpPr/>
          <p:nvPr/>
        </p:nvCxnSpPr>
        <p:spPr>
          <a:xfrm rot="5400000">
            <a:off x="4715670"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693482" y="1568694"/>
            <a:ext cx="398567" cy="400110"/>
          </a:xfrm>
          <a:prstGeom prst="rect">
            <a:avLst/>
          </a:prstGeom>
          <a:noFill/>
        </p:spPr>
        <p:txBody>
          <a:bodyPr wrap="none" rtlCol="0">
            <a:spAutoFit/>
          </a:bodyPr>
          <a:lstStyle/>
          <a:p>
            <a:pPr algn="ctr">
              <a:buNone/>
            </a:pPr>
            <a:r>
              <a:rPr lang="en-AU" dirty="0" smtClean="0"/>
              <a:t>I3</a:t>
            </a:r>
            <a:endParaRPr lang="en-AU" dirty="0"/>
          </a:p>
        </p:txBody>
      </p:sp>
      <p:sp>
        <p:nvSpPr>
          <p:cNvPr id="21" name="Rectangle 20"/>
          <p:cNvSpPr/>
          <p:nvPr/>
        </p:nvSpPr>
        <p:spPr>
          <a:xfrm>
            <a:off x="5000628" y="3681392"/>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Build</a:t>
            </a:r>
            <a:endParaRPr lang="en-AU" dirty="0">
              <a:solidFill>
                <a:schemeClr val="tx1"/>
              </a:solidFill>
            </a:endParaRPr>
          </a:p>
        </p:txBody>
      </p:sp>
      <p:sp>
        <p:nvSpPr>
          <p:cNvPr id="22" name="Rectangle 21"/>
          <p:cNvSpPr/>
          <p:nvPr/>
        </p:nvSpPr>
        <p:spPr>
          <a:xfrm>
            <a:off x="5000628" y="4395772"/>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UAT Test</a:t>
            </a:r>
            <a:endParaRPr lang="en-AU" dirty="0">
              <a:solidFill>
                <a:schemeClr val="tx1"/>
              </a:solidFill>
            </a:endParaRPr>
          </a:p>
        </p:txBody>
      </p:sp>
      <p:sp>
        <p:nvSpPr>
          <p:cNvPr id="23" name="Rectangle 22"/>
          <p:cNvSpPr/>
          <p:nvPr/>
        </p:nvSpPr>
        <p:spPr>
          <a:xfrm>
            <a:off x="7003096" y="5181590"/>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Regression Test</a:t>
            </a:r>
            <a:endParaRPr lang="en-AU" dirty="0">
              <a:solidFill>
                <a:schemeClr val="tx1"/>
              </a:solidFill>
            </a:endParaRPr>
          </a:p>
        </p:txBody>
      </p:sp>
      <p:sp>
        <p:nvSpPr>
          <p:cNvPr id="25" name="Rectangle 24"/>
          <p:cNvSpPr/>
          <p:nvPr/>
        </p:nvSpPr>
        <p:spPr>
          <a:xfrm>
            <a:off x="5000628" y="2109756"/>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Planning</a:t>
            </a:r>
            <a:endParaRPr lang="en-AU" dirty="0"/>
          </a:p>
        </p:txBody>
      </p:sp>
      <p:sp>
        <p:nvSpPr>
          <p:cNvPr id="26" name="Rectangle 25"/>
          <p:cNvSpPr/>
          <p:nvPr/>
        </p:nvSpPr>
        <p:spPr>
          <a:xfrm>
            <a:off x="5000628" y="2824136"/>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Elaboration</a:t>
            </a:r>
            <a:endParaRPr lang="en-AU" dirty="0"/>
          </a:p>
        </p:txBody>
      </p:sp>
      <p:sp>
        <p:nvSpPr>
          <p:cNvPr id="27" name="Rectangle 26"/>
          <p:cNvSpPr/>
          <p:nvPr/>
        </p:nvSpPr>
        <p:spPr>
          <a:xfrm>
            <a:off x="7003096" y="3681392"/>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Build</a:t>
            </a:r>
            <a:endParaRPr lang="en-AU" dirty="0"/>
          </a:p>
        </p:txBody>
      </p:sp>
      <p:sp>
        <p:nvSpPr>
          <p:cNvPr id="28" name="Rectangle 27"/>
          <p:cNvSpPr/>
          <p:nvPr/>
        </p:nvSpPr>
        <p:spPr>
          <a:xfrm>
            <a:off x="7003096" y="4395772"/>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UAT Test</a:t>
            </a:r>
            <a:endParaRPr lang="en-AU" dirty="0"/>
          </a:p>
        </p:txBody>
      </p:sp>
      <p:sp>
        <p:nvSpPr>
          <p:cNvPr id="30" name="Rectangle 29"/>
          <p:cNvSpPr/>
          <p:nvPr/>
        </p:nvSpPr>
        <p:spPr>
          <a:xfrm>
            <a:off x="385460" y="5046712"/>
            <a:ext cx="1329020" cy="56683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I2 Activities</a:t>
            </a:r>
            <a:endParaRPr lang="en-AU" dirty="0">
              <a:solidFill>
                <a:schemeClr val="tx1"/>
              </a:solidFill>
            </a:endParaRPr>
          </a:p>
        </p:txBody>
      </p:sp>
      <p:sp>
        <p:nvSpPr>
          <p:cNvPr id="32" name="Rectangle 31"/>
          <p:cNvSpPr/>
          <p:nvPr/>
        </p:nvSpPr>
        <p:spPr>
          <a:xfrm>
            <a:off x="381000" y="4437112"/>
            <a:ext cx="1329020" cy="609600"/>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I1 Activities</a:t>
            </a:r>
            <a:endParaRPr lang="en-AU" dirty="0"/>
          </a:p>
        </p:txBody>
      </p:sp>
      <p:sp>
        <p:nvSpPr>
          <p:cNvPr id="33" name="Rectangle 32"/>
          <p:cNvSpPr/>
          <p:nvPr/>
        </p:nvSpPr>
        <p:spPr>
          <a:xfrm>
            <a:off x="385460" y="5656312"/>
            <a:ext cx="1329020" cy="60960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I3 Activities</a:t>
            </a:r>
            <a:endParaRPr lang="en-AU" dirty="0"/>
          </a:p>
        </p:txBody>
      </p:sp>
    </p:spTree>
    <p:extLst>
      <p:ext uri="{BB962C8B-B14F-4D97-AF65-F5344CB8AC3E}">
        <p14:creationId xmlns:p14="http://schemas.microsoft.com/office/powerpoint/2010/main" val="363703473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7" grpId="0" animBg="1"/>
      <p:bldP spid="18" grpId="0" animBg="1"/>
      <p:bldP spid="21" grpId="0" animBg="1"/>
      <p:bldP spid="22" grpId="0" animBg="1"/>
      <p:bldP spid="23" grpId="0" animBg="1"/>
      <p:bldP spid="25" grpId="0" animBg="1"/>
      <p:bldP spid="26"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Iteration planning: output</a:t>
            </a:r>
            <a:endParaRPr lang="en-US" dirty="0"/>
          </a:p>
        </p:txBody>
      </p:sp>
      <p:graphicFrame>
        <p:nvGraphicFramePr>
          <p:cNvPr id="6" name="Diagram 5"/>
          <p:cNvGraphicFramePr/>
          <p:nvPr/>
        </p:nvGraphicFramePr>
        <p:xfrm>
          <a:off x="4090749" y="990600"/>
          <a:ext cx="42030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p:cNvGraphicFramePr/>
          <p:nvPr/>
        </p:nvGraphicFramePr>
        <p:xfrm>
          <a:off x="-253484" y="1787358"/>
          <a:ext cx="3705726" cy="24704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Right Arrow 14"/>
          <p:cNvSpPr/>
          <p:nvPr/>
        </p:nvSpPr>
        <p:spPr>
          <a:xfrm>
            <a:off x="3210034" y="2705767"/>
            <a:ext cx="577516" cy="705853"/>
          </a:xfrm>
          <a:prstGeom prst="rightArrow">
            <a:avLst/>
          </a:prstGeom>
          <a:solidFill>
            <a:srgbClr val="C4AB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16" name="TextBox 15"/>
          <p:cNvSpPr txBox="1"/>
          <p:nvPr/>
        </p:nvSpPr>
        <p:spPr>
          <a:xfrm>
            <a:off x="885502" y="4244015"/>
            <a:ext cx="1625766" cy="1077218"/>
          </a:xfrm>
          <a:prstGeom prst="rect">
            <a:avLst/>
          </a:prstGeom>
          <a:noFill/>
          <a:effectLst/>
        </p:spPr>
        <p:txBody>
          <a:bodyPr wrap="none" rtlCol="0">
            <a:spAutoFit/>
          </a:bodyPr>
          <a:lstStyle/>
          <a:p>
            <a:r>
              <a:rPr lang="en-US" sz="3200" dirty="0" smtClean="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rPr>
              <a:t>Iteration</a:t>
            </a:r>
          </a:p>
          <a:p>
            <a:r>
              <a:rPr lang="en-US" sz="3200" dirty="0" smtClean="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rPr>
              <a:t>Planning</a:t>
            </a:r>
            <a:endParaRPr lang="en-US" sz="3200" dirty="0">
              <a:effectLst>
                <a:glow rad="228600">
                  <a:schemeClr val="accent1">
                    <a:satMod val="175000"/>
                    <a:alpha val="40000"/>
                  </a:schemeClr>
                </a:glow>
                <a:outerShdw blurRad="50800" dist="38100" dir="10800000" algn="r" rotWithShape="0">
                  <a:prstClr val="black">
                    <a:alpha val="40000"/>
                  </a:prstClr>
                </a:outerShdw>
              </a:effectLst>
              <a:latin typeface="Calibri" pitchFamily="34" charset="0"/>
              <a:cs typeface="Calibri" pitchFamily="34" charset="0"/>
            </a:endParaRPr>
          </a:p>
        </p:txBody>
      </p:sp>
    </p:spTree>
    <p:extLst>
      <p:ext uri="{BB962C8B-B14F-4D97-AF65-F5344CB8AC3E}">
        <p14:creationId xmlns:p14="http://schemas.microsoft.com/office/powerpoint/2010/main" val="302017171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smtClean="0"/>
              <a:t>Module Acceptance Criteria</a:t>
            </a:r>
            <a:endParaRPr lang="en-US" dirty="0"/>
          </a:p>
        </p:txBody>
      </p:sp>
      <p:pic>
        <p:nvPicPr>
          <p:cNvPr id="21508" name="Picture 4"/>
          <p:cNvPicPr>
            <a:picLocks noChangeAspect="1" noChangeArrowheads="1"/>
          </p:cNvPicPr>
          <p:nvPr/>
        </p:nvPicPr>
        <p:blipFill>
          <a:blip r:embed="rId3"/>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52636">
            <a:off x="2022952" y="2511183"/>
            <a:ext cx="5753596" cy="2797949"/>
          </a:xfrm>
          <a:prstGeom prst="rect">
            <a:avLst/>
          </a:prstGeom>
          <a:noFill/>
          <a:ln w="12700" cap="rnd">
            <a:noFill/>
            <a:round/>
            <a:headEnd/>
            <a:tailEnd/>
          </a:ln>
        </p:spPr>
        <p:txBody>
          <a:bodyPr lIns="38100" tIns="38100" rIns="38100" bIns="38100">
            <a:prstTxWarp prst="textNoShape">
              <a:avLst/>
            </a:prstTxWarp>
          </a:bodyPr>
          <a:lstStyle/>
          <a:p>
            <a:r>
              <a:rPr lang="en-US" sz="1800" dirty="0"/>
              <a:t>Learn how to manage the work</a:t>
            </a:r>
          </a:p>
          <a:p>
            <a:r>
              <a:rPr lang="en-US" sz="1800" dirty="0"/>
              <a:t>Understand the different types of meetings</a:t>
            </a:r>
          </a:p>
          <a:p>
            <a:r>
              <a:rPr lang="en-US" sz="1800" dirty="0"/>
              <a:t>Learn about the flow of the iteration</a:t>
            </a:r>
          </a:p>
          <a:p>
            <a:r>
              <a:rPr lang="en-US" sz="1800" dirty="0"/>
              <a:t>Understand how to use information </a:t>
            </a:r>
            <a:r>
              <a:rPr lang="en-US" sz="1800" dirty="0" smtClean="0"/>
              <a:t>radiators</a:t>
            </a:r>
            <a:endParaRPr lang="en-US" sz="1800" dirty="0"/>
          </a:p>
        </p:txBody>
      </p:sp>
    </p:spTree>
    <p:extLst>
      <p:ext uri="{BB962C8B-B14F-4D97-AF65-F5344CB8AC3E}">
        <p14:creationId xmlns:p14="http://schemas.microsoft.com/office/powerpoint/2010/main" val="23616463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pPr eaLnBrk="1" hangingPunct="1">
              <a:defRPr/>
            </a:pPr>
            <a:r>
              <a:rPr lang="en-US"/>
              <a:t>Acceptance Criteria</a:t>
            </a:r>
          </a:p>
        </p:txBody>
      </p:sp>
      <p:sp>
        <p:nvSpPr>
          <p:cNvPr id="2" name="Content Placeholder 1"/>
          <p:cNvSpPr>
            <a:spLocks noGrp="1"/>
          </p:cNvSpPr>
          <p:nvPr>
            <p:ph idx="1"/>
          </p:nvPr>
        </p:nvSpPr>
        <p:spPr/>
        <p:txBody>
          <a:bodyPr>
            <a:normAutofit lnSpcReduction="10000"/>
          </a:bodyPr>
          <a:lstStyle/>
          <a:p>
            <a:r>
              <a:rPr lang="en-US" dirty="0">
                <a:latin typeface="Calibri" pitchFamily="34" charset="0"/>
                <a:cs typeface="Calibri" pitchFamily="34" charset="0"/>
              </a:rPr>
              <a:t>The </a:t>
            </a:r>
            <a:r>
              <a:rPr lang="en-US" b="1" dirty="0">
                <a:latin typeface="Calibri" pitchFamily="34" charset="0"/>
                <a:cs typeface="Calibri" pitchFamily="34" charset="0"/>
              </a:rPr>
              <a:t>Context</a:t>
            </a:r>
            <a:r>
              <a:rPr lang="en-US" dirty="0">
                <a:latin typeface="Calibri" pitchFamily="34" charset="0"/>
                <a:cs typeface="Calibri" pitchFamily="34" charset="0"/>
              </a:rPr>
              <a:t>: Given…</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Event</a:t>
            </a:r>
            <a:r>
              <a:rPr lang="en-US" sz="3200" dirty="0">
                <a:solidFill>
                  <a:schemeClr val="tx1"/>
                </a:solidFill>
                <a:latin typeface="Calibri" pitchFamily="34" charset="0"/>
                <a:ea typeface="Arial" pitchFamily="-112" charset="0"/>
                <a:cs typeface="Calibri" pitchFamily="34" charset="0"/>
                <a:sym typeface="Arial" pitchFamily="-112" charset="0"/>
              </a:rPr>
              <a:t>: When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Outcomes</a:t>
            </a:r>
            <a:r>
              <a:rPr lang="en-US" sz="3200" dirty="0">
                <a:solidFill>
                  <a:schemeClr val="tx1"/>
                </a:solidFill>
                <a:latin typeface="Calibri" pitchFamily="34" charset="0"/>
                <a:ea typeface="Arial" pitchFamily="-112" charset="0"/>
                <a:cs typeface="Calibri" pitchFamily="34" charset="0"/>
                <a:sym typeface="Arial" pitchFamily="-112" charset="0"/>
              </a:rPr>
              <a:t>: Then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pPr>
              <a:spcBef>
                <a:spcPts val="663"/>
              </a:spcBef>
              <a:buNone/>
              <a:defRPr/>
            </a:pPr>
            <a:r>
              <a:rPr lang="en-US" sz="3200" dirty="0" smtClean="0">
                <a:solidFill>
                  <a:schemeClr val="tx1"/>
                </a:solidFill>
                <a:ea typeface="Bradley Hand ITC TT-Bold" pitchFamily="-112" charset="0"/>
                <a:sym typeface="Bradley Hand ITC TT-Bold" pitchFamily="-112" charset="0"/>
              </a:rPr>
              <a:t>Given </a:t>
            </a:r>
            <a:r>
              <a:rPr lang="en-US" sz="3200" dirty="0">
                <a:solidFill>
                  <a:schemeClr val="tx1"/>
                </a:solidFill>
                <a:ea typeface="Bradley Hand ITC TT-Bold" pitchFamily="-112" charset="0"/>
                <a:sym typeface="Bradley Hand ITC TT-Bold" pitchFamily="-112" charset="0"/>
              </a:rPr>
              <a:t>that the user is not logged in</a:t>
            </a:r>
            <a:endParaRPr lang="en-US" sz="1800" dirty="0">
              <a:solidFill>
                <a:schemeClr val="tx1"/>
              </a:solidFill>
              <a:ea typeface="Arial" pitchFamily="-112" charset="0"/>
              <a:sym typeface="Arial" pitchFamily="-112" charset="0"/>
            </a:endParaRPr>
          </a:p>
          <a:p>
            <a:pPr>
              <a:spcBef>
                <a:spcPts val="663"/>
              </a:spcBef>
              <a:buNone/>
              <a:defRPr/>
            </a:pPr>
            <a:r>
              <a:rPr lang="en-US" sz="3200" dirty="0">
                <a:solidFill>
                  <a:schemeClr val="tx1"/>
                </a:solidFill>
                <a:ea typeface="Bradley Hand ITC TT-Bold" pitchFamily="-112" charset="0"/>
                <a:sym typeface="Bradley Hand ITC TT-Bold" pitchFamily="-112" charset="0"/>
              </a:rPr>
              <a:t>When the user clicks on the Shopping Cart link</a:t>
            </a:r>
            <a:endParaRPr lang="en-US" sz="1800" dirty="0">
              <a:solidFill>
                <a:schemeClr val="tx1"/>
              </a:solidFill>
              <a:ea typeface="Arial" pitchFamily="-112" charset="0"/>
              <a:sym typeface="Arial" pitchFamily="-112" charset="0"/>
            </a:endParaRPr>
          </a:p>
          <a:p>
            <a:pPr>
              <a:spcBef>
                <a:spcPts val="663"/>
              </a:spcBef>
              <a:buNone/>
              <a:defRPr/>
            </a:pPr>
            <a:r>
              <a:rPr lang="en-US" sz="3200" dirty="0">
                <a:solidFill>
                  <a:schemeClr val="tx1"/>
                </a:solidFill>
                <a:ea typeface="Bradley Hand ITC TT-Bold" pitchFamily="-112" charset="0"/>
                <a:sym typeface="Bradley Hand ITC TT-Bold" pitchFamily="-112" charset="0"/>
              </a:rPr>
              <a:t>Then they should be required to log in</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dirty="0">
              <a:latin typeface="Calibri" pitchFamily="34" charset="0"/>
              <a:cs typeface="Calibri" pitchFamily="34" charset="0"/>
            </a:endParaRPr>
          </a:p>
        </p:txBody>
      </p:sp>
      <p:sp>
        <p:nvSpPr>
          <p:cNvPr id="26632" name="Rectangle 8"/>
          <p:cNvSpPr>
            <a:spLocks/>
          </p:cNvSpPr>
          <p:nvPr/>
        </p:nvSpPr>
        <p:spPr bwMode="auto">
          <a:xfrm>
            <a:off x="1436688" y="5943600"/>
            <a:ext cx="6097587" cy="292100"/>
          </a:xfrm>
          <a:prstGeom prst="rect">
            <a:avLst/>
          </a:prstGeom>
          <a:noFill/>
          <a:ln w="12700" cap="rnd">
            <a:noFill/>
            <a:round/>
            <a:headEnd/>
            <a:tailEnd/>
          </a:ln>
        </p:spPr>
        <p:txBody>
          <a:bodyPr wrap="none" lIns="38100" tIns="38100" rIns="38100" bIns="38100">
            <a:prstTxWarp prst="textNoShape">
              <a:avLst/>
            </a:prstTxWarp>
            <a:spAutoFit/>
          </a:bodyPr>
          <a:lstStyle/>
          <a:p>
            <a:pPr>
              <a:spcBef>
                <a:spcPts val="475"/>
              </a:spcBef>
            </a:pPr>
            <a:r>
              <a:rPr lang="en-US" sz="1600" i="1" dirty="0">
                <a:solidFill>
                  <a:srgbClr val="B3B3B3"/>
                </a:solidFill>
                <a:latin typeface="Arial" pitchFamily="-112" charset="0"/>
                <a:ea typeface="Arial" pitchFamily="-112" charset="0"/>
                <a:cs typeface="Arial" pitchFamily="-112" charset="0"/>
                <a:sym typeface="Arial" pitchFamily="-112" charset="0"/>
              </a:rPr>
              <a:t>Reference: Dan North’s Blog @ </a:t>
            </a:r>
            <a:r>
              <a:rPr lang="en-US" sz="1600" i="1" u="sng" dirty="0">
                <a:solidFill>
                  <a:srgbClr val="B3B3B3"/>
                </a:solidFill>
                <a:latin typeface="Arial" pitchFamily="-112" charset="0"/>
                <a:ea typeface="Arial" pitchFamily="-112" charset="0"/>
                <a:cs typeface="Arial" pitchFamily="-112" charset="0"/>
                <a:sym typeface="Arial" pitchFamily="-112" charset="0"/>
                <a:hlinkClick r:id="rId3"/>
              </a:rPr>
              <a:t>http://dannorth.net/introducing-bdd</a:t>
            </a:r>
            <a:endParaRPr lang="en-US" sz="1600" i="1" u="sng" dirty="0">
              <a:solidFill>
                <a:srgbClr val="B3B3B3"/>
              </a:solidFill>
              <a:latin typeface="Arial" pitchFamily="-112" charset="0"/>
              <a:ea typeface="Arial" pitchFamily="-112" charset="0"/>
              <a:cs typeface="Arial" pitchFamily="-112" charset="0"/>
              <a:sym typeface="Arial" pitchFamily="-112" charset="0"/>
            </a:endParaRPr>
          </a:p>
        </p:txBody>
      </p:sp>
    </p:spTree>
    <p:extLst>
      <p:ext uri="{BB962C8B-B14F-4D97-AF65-F5344CB8AC3E}">
        <p14:creationId xmlns:p14="http://schemas.microsoft.com/office/powerpoint/2010/main" val="1434405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012 Studios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 Studios .thmx</Template>
  <TotalTime>15049</TotalTime>
  <Words>10132</Words>
  <Application>Microsoft Macintosh PowerPoint</Application>
  <PresentationFormat>On-screen Show (4:3)</PresentationFormat>
  <Paragraphs>943</Paragraphs>
  <Slides>48</Slides>
  <Notes>44</Notes>
  <HiddenSlides>2</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2012 Studios </vt:lpstr>
      <vt:lpstr>Develop and Deploy</vt:lpstr>
      <vt:lpstr>Iteration Planning</vt:lpstr>
      <vt:lpstr>Iteration planning: input</vt:lpstr>
      <vt:lpstr>Iteration Capacity Planning</vt:lpstr>
      <vt:lpstr>The basics of iteration planning</vt:lpstr>
      <vt:lpstr>The life of a story across iterations</vt:lpstr>
      <vt:lpstr>Iteration planning: output</vt:lpstr>
      <vt:lpstr>Module Acceptance Criteria</vt:lpstr>
      <vt:lpstr>Acceptance Criteria</vt:lpstr>
      <vt:lpstr>Managing the Work</vt:lpstr>
      <vt:lpstr>The life of a story across iterations</vt:lpstr>
      <vt:lpstr>A sample iteration schedule</vt:lpstr>
      <vt:lpstr>Iterative and Incremental</vt:lpstr>
      <vt:lpstr>Pigs and Chickens</vt:lpstr>
      <vt:lpstr>Daily Stand-Up</vt:lpstr>
      <vt:lpstr>Team Room: Open Conversations</vt:lpstr>
      <vt:lpstr>Flow</vt:lpstr>
      <vt:lpstr>Retrospectives</vt:lpstr>
      <vt:lpstr>Planning Meetings</vt:lpstr>
      <vt:lpstr>PowerPoint Presentation</vt:lpstr>
      <vt:lpstr>Cross Team Communication</vt:lpstr>
      <vt:lpstr>In Summary</vt:lpstr>
      <vt:lpstr>Maintaining Visibility and Communications</vt:lpstr>
      <vt:lpstr>Information Radiators</vt:lpstr>
      <vt:lpstr>Story walls</vt:lpstr>
      <vt:lpstr>The Card Wall</vt:lpstr>
      <vt:lpstr>PowerPoint Presentation</vt:lpstr>
      <vt:lpstr>PowerPoint Presentation</vt:lpstr>
      <vt:lpstr>PowerPoint Presentation</vt:lpstr>
      <vt:lpstr>PowerPoint Presentation</vt:lpstr>
      <vt:lpstr>PowerPoint Presentation</vt:lpstr>
      <vt:lpstr>When is a story done?</vt:lpstr>
      <vt:lpstr>Daily Stand-Up</vt:lpstr>
      <vt:lpstr>Stand up role play</vt:lpstr>
      <vt:lpstr>Reporting Progress – Burn Down</vt:lpstr>
      <vt:lpstr>Showcases</vt:lpstr>
      <vt:lpstr>Managing Risks and Issues</vt:lpstr>
      <vt:lpstr>Agile Best Practices</vt:lpstr>
      <vt:lpstr>In Summary</vt:lpstr>
      <vt:lpstr>Metrics</vt:lpstr>
      <vt:lpstr>Big Visible Charts</vt:lpstr>
      <vt:lpstr>Burn up charts: predicting progress</vt:lpstr>
      <vt:lpstr>PowerPoint Presentation</vt:lpstr>
      <vt:lpstr>Pairing</vt:lpstr>
      <vt:lpstr>Test Cases</vt:lpstr>
      <vt:lpstr>Running Tested Features (RTF)</vt:lpstr>
      <vt:lpstr>Module Showcase</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List</dc:creator>
  <cp:lastModifiedBy>Patti M</cp:lastModifiedBy>
  <cp:revision>284</cp:revision>
  <dcterms:created xsi:type="dcterms:W3CDTF">2010-11-17T11:33:21Z</dcterms:created>
  <dcterms:modified xsi:type="dcterms:W3CDTF">2012-04-03T20:27:42Z</dcterms:modified>
</cp:coreProperties>
</file>